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57" r:id="rId2"/>
    <p:sldId id="258" r:id="rId3"/>
    <p:sldId id="259" r:id="rId4"/>
    <p:sldId id="260" r:id="rId5"/>
    <p:sldId id="261" r:id="rId6"/>
    <p:sldId id="262" r:id="rId7"/>
    <p:sldId id="263" r:id="rId8"/>
    <p:sldId id="267"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39"/>
    <p:restoredTop sz="94674"/>
  </p:normalViewPr>
  <p:slideViewPr>
    <p:cSldViewPr snapToGrid="0">
      <p:cViewPr varScale="1">
        <p:scale>
          <a:sx n="94" d="100"/>
          <a:sy n="94" d="100"/>
        </p:scale>
        <p:origin x="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2023/5/30</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14ADEA10-41E7-AC22-699E-D8218CA31938}"/>
              </a:ext>
            </a:extLst>
          </p:cNvPr>
          <p:cNvSpPr txBox="1"/>
          <p:nvPr userDrawn="1"/>
        </p:nvSpPr>
        <p:spPr>
          <a:xfrm>
            <a:off x="92623" y="6420978"/>
            <a:ext cx="3788217" cy="369332"/>
          </a:xfrm>
          <a:prstGeom prst="rect">
            <a:avLst/>
          </a:prstGeom>
          <a:noFill/>
        </p:spPr>
        <p:txBody>
          <a:bodyPr wrap="none" rtlCol="0">
            <a:spAutoFit/>
          </a:bodyPr>
          <a:lstStyle/>
          <a:p>
            <a:r>
              <a:rPr kumimoji="1" lang="en-US" altLang="zh-CN" dirty="0">
                <a:solidFill>
                  <a:schemeClr val="bg1"/>
                </a:solidFill>
              </a:rPr>
              <a:t>Mathematics</a:t>
            </a:r>
            <a:r>
              <a:rPr kumimoji="1" lang="zh-CN" altLang="en-US" dirty="0">
                <a:solidFill>
                  <a:schemeClr val="bg1"/>
                </a:solidFill>
              </a:rPr>
              <a:t> </a:t>
            </a:r>
            <a:r>
              <a:rPr kumimoji="1" lang="en-US" altLang="zh-CN" dirty="0">
                <a:solidFill>
                  <a:schemeClr val="bg1"/>
                </a:solidFill>
              </a:rPr>
              <a:t>for</a:t>
            </a:r>
            <a:r>
              <a:rPr kumimoji="1" lang="zh-CN" altLang="en-US" dirty="0">
                <a:solidFill>
                  <a:schemeClr val="bg1"/>
                </a:solidFill>
              </a:rPr>
              <a:t> </a:t>
            </a:r>
            <a:r>
              <a:rPr kumimoji="1" lang="en-US" altLang="zh-CN" dirty="0">
                <a:solidFill>
                  <a:schemeClr val="bg1"/>
                </a:solidFill>
              </a:rPr>
              <a:t>Computer</a:t>
            </a:r>
            <a:r>
              <a:rPr kumimoji="1" lang="zh-CN" altLang="en-US" dirty="0">
                <a:solidFill>
                  <a:schemeClr val="bg1"/>
                </a:solidFill>
              </a:rPr>
              <a:t> </a:t>
            </a:r>
            <a:r>
              <a:rPr kumimoji="1" lang="en-US" altLang="zh-CN" dirty="0">
                <a:solidFill>
                  <a:schemeClr val="bg1"/>
                </a:solidFill>
              </a:rPr>
              <a:t>Science</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9A2E476F-C595-27FD-E6A2-5B78412874F4}"/>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CCB0366-71A9-8CF4-D86D-78AC628A85E6}"/>
              </a:ext>
            </a:extLst>
          </p:cNvPr>
          <p:cNvSpPr txBox="1"/>
          <p:nvPr userDrawn="1"/>
        </p:nvSpPr>
        <p:spPr>
          <a:xfrm>
            <a:off x="92623" y="6420978"/>
            <a:ext cx="3788217" cy="369332"/>
          </a:xfrm>
          <a:prstGeom prst="rect">
            <a:avLst/>
          </a:prstGeom>
          <a:noFill/>
        </p:spPr>
        <p:txBody>
          <a:bodyPr wrap="none" rtlCol="0">
            <a:spAutoFit/>
          </a:bodyPr>
          <a:lstStyle/>
          <a:p>
            <a:r>
              <a:rPr kumimoji="1" lang="en-US" altLang="zh-CN" dirty="0">
                <a:solidFill>
                  <a:schemeClr val="bg1"/>
                </a:solidFill>
              </a:rPr>
              <a:t>Mathematics</a:t>
            </a:r>
            <a:r>
              <a:rPr kumimoji="1" lang="zh-CN" altLang="en-US" dirty="0">
                <a:solidFill>
                  <a:schemeClr val="bg1"/>
                </a:solidFill>
              </a:rPr>
              <a:t> </a:t>
            </a:r>
            <a:r>
              <a:rPr kumimoji="1" lang="en-US" altLang="zh-CN" dirty="0">
                <a:solidFill>
                  <a:schemeClr val="bg1"/>
                </a:solidFill>
              </a:rPr>
              <a:t>for</a:t>
            </a:r>
            <a:r>
              <a:rPr kumimoji="1" lang="zh-CN" altLang="en-US" dirty="0">
                <a:solidFill>
                  <a:schemeClr val="bg1"/>
                </a:solidFill>
              </a:rPr>
              <a:t> </a:t>
            </a:r>
            <a:r>
              <a:rPr kumimoji="1" lang="en-US" altLang="zh-CN" dirty="0">
                <a:solidFill>
                  <a:schemeClr val="bg1"/>
                </a:solidFill>
              </a:rPr>
              <a:t>Computer</a:t>
            </a:r>
            <a:r>
              <a:rPr kumimoji="1" lang="zh-CN" altLang="en-US" dirty="0">
                <a:solidFill>
                  <a:schemeClr val="bg1"/>
                </a:solidFill>
              </a:rPr>
              <a:t> </a:t>
            </a:r>
            <a:r>
              <a:rPr kumimoji="1" lang="en-US" altLang="zh-CN" dirty="0">
                <a:solidFill>
                  <a:schemeClr val="bg1"/>
                </a:solidFill>
              </a:rPr>
              <a:t>Science</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5/30/23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3" name="TextBox 2">
            <a:extLst>
              <a:ext uri="{FF2B5EF4-FFF2-40B4-BE49-F238E27FC236}">
                <a16:creationId xmlns:a16="http://schemas.microsoft.com/office/drawing/2014/main" id="{D5D6A2AE-F84B-3626-256A-92A749A0E14F}"/>
              </a:ext>
            </a:extLst>
          </p:cNvPr>
          <p:cNvSpPr txBox="1"/>
          <p:nvPr/>
        </p:nvSpPr>
        <p:spPr>
          <a:xfrm>
            <a:off x="5565014" y="803998"/>
            <a:ext cx="2550698" cy="707886"/>
          </a:xfrm>
          <a:prstGeom prst="rect">
            <a:avLst/>
          </a:prstGeom>
          <a:noFill/>
        </p:spPr>
        <p:txBody>
          <a:bodyPr wrap="none" rtlCol="0">
            <a:spAutoFit/>
          </a:bodyPr>
          <a:lstStyle/>
          <a:p>
            <a:r>
              <a:rPr lang="en-US" altLang="zh-CN" sz="4000" b="1" dirty="0"/>
              <a:t>Chapter</a:t>
            </a:r>
            <a:r>
              <a:rPr lang="zh-CN" altLang="en-US" sz="4000" b="1"/>
              <a:t> </a:t>
            </a:r>
            <a:r>
              <a:rPr lang="en-US" altLang="zh-CN" sz="4000" b="1" dirty="0"/>
              <a:t>9</a:t>
            </a:r>
            <a:endParaRPr lang="zh-CN" altLang="en-CN" sz="4000" b="1"/>
          </a:p>
        </p:txBody>
      </p:sp>
      <p:pic>
        <p:nvPicPr>
          <p:cNvPr id="1026" name="Picture 2">
            <a:extLst>
              <a:ext uri="{FF2B5EF4-FFF2-40B4-BE49-F238E27FC236}">
                <a16:creationId xmlns:a16="http://schemas.microsoft.com/office/drawing/2014/main" id="{F49E9B3F-2A84-4701-97A0-669A270FD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43" y="555513"/>
            <a:ext cx="3924300" cy="50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609A1C-C9E4-83CC-F0EB-B9D213CF4E70}"/>
              </a:ext>
            </a:extLst>
          </p:cNvPr>
          <p:cNvSpPr txBox="1"/>
          <p:nvPr/>
        </p:nvSpPr>
        <p:spPr>
          <a:xfrm>
            <a:off x="5006894" y="2107928"/>
            <a:ext cx="3974165" cy="707886"/>
          </a:xfrm>
          <a:prstGeom prst="rect">
            <a:avLst/>
          </a:prstGeom>
          <a:noFill/>
        </p:spPr>
        <p:txBody>
          <a:bodyPr wrap="none" rtlCol="0">
            <a:spAutoFit/>
          </a:bodyPr>
          <a:lstStyle/>
          <a:p>
            <a:r>
              <a:rPr lang="en-US" altLang="zh-CN" sz="4000" b="1" dirty="0"/>
              <a:t>Number</a:t>
            </a:r>
            <a:r>
              <a:rPr lang="zh-CN" altLang="en-US" sz="4000" b="1"/>
              <a:t> </a:t>
            </a:r>
            <a:r>
              <a:rPr lang="en-US" altLang="zh-CN" sz="4000" b="1" dirty="0"/>
              <a:t>Theory</a:t>
            </a:r>
            <a:endParaRPr lang="zh-CN" altLang="en-CN" sz="4000" b="1"/>
          </a:p>
        </p:txBody>
      </p:sp>
      <p:sp>
        <p:nvSpPr>
          <p:cNvPr id="4" name="TextBox 3">
            <a:extLst>
              <a:ext uri="{FF2B5EF4-FFF2-40B4-BE49-F238E27FC236}">
                <a16:creationId xmlns:a16="http://schemas.microsoft.com/office/drawing/2014/main" id="{E875BA20-D4A9-C1FD-F142-15F6694D2AFE}"/>
              </a:ext>
            </a:extLst>
          </p:cNvPr>
          <p:cNvSpPr txBox="1"/>
          <p:nvPr/>
        </p:nvSpPr>
        <p:spPr>
          <a:xfrm>
            <a:off x="6491274" y="2932362"/>
            <a:ext cx="1005403" cy="584775"/>
          </a:xfrm>
          <a:prstGeom prst="rect">
            <a:avLst/>
          </a:prstGeom>
          <a:noFill/>
        </p:spPr>
        <p:txBody>
          <a:bodyPr wrap="none" rtlCol="0">
            <a:spAutoFit/>
          </a:bodyPr>
          <a:lstStyle/>
          <a:p>
            <a:r>
              <a:rPr lang="zh-CN" altLang="en-US" sz="3200" dirty="0"/>
              <a:t>数论</a:t>
            </a:r>
            <a:endParaRPr lang="zh-CN" altLang="en-CN" sz="3200" dirty="0"/>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1595309" cy="369332"/>
          </a:xfrm>
          <a:prstGeom prst="rect">
            <a:avLst/>
          </a:prstGeom>
          <a:noFill/>
        </p:spPr>
        <p:txBody>
          <a:bodyPr wrap="none" rtlCol="0">
            <a:spAutoFit/>
          </a:bodyPr>
          <a:lstStyle/>
          <a:p>
            <a:r>
              <a:rPr kumimoji="1" lang="en-US" altLang="zh-CN" dirty="0"/>
              <a:t>1.</a:t>
            </a:r>
            <a:r>
              <a:rPr kumimoji="1" lang="zh-CN" altLang="en-US" dirty="0"/>
              <a:t> 最大公约数</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F5306C-14C1-F9D0-D747-1492A74C012B}"/>
                  </a:ext>
                </a:extLst>
              </p:cNvPr>
              <p:cNvSpPr txBox="1"/>
              <p:nvPr/>
            </p:nvSpPr>
            <p:spPr>
              <a:xfrm>
                <a:off x="1140311" y="1526769"/>
                <a:ext cx="6115718" cy="923330"/>
              </a:xfrm>
              <a:prstGeom prst="rect">
                <a:avLst/>
              </a:prstGeom>
              <a:noFill/>
            </p:spPr>
            <p:txBody>
              <a:bodyPr wrap="square" rtlCol="0">
                <a:spAutoFit/>
              </a:bodyPr>
              <a:lstStyle/>
              <a:p>
                <a:r>
                  <a:rPr lang="en-US" dirty="0"/>
                  <a:t>A common divisor of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a number that divides them </a:t>
                </a:r>
                <a:r>
                  <a:rPr lang="en-US" b="1" dirty="0"/>
                  <a:t>both</a:t>
                </a:r>
                <a:r>
                  <a:rPr lang="en-US" dirty="0"/>
                  <a:t>. The greatest common divisor of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written </a:t>
                </a:r>
                <a:r>
                  <a:rPr lang="en-US" dirty="0" err="1"/>
                  <a:t>gcd</a:t>
                </a:r>
                <a14:m>
                  <m:oMath xmlns:m="http://schemas.openxmlformats.org/officeDocument/2006/math">
                    <m:r>
                      <a:rPr lang="en-US" altLang="zh-CN" i="1" dirty="0" smtClean="0">
                        <a:latin typeface="Cambria Math" panose="02040503050406030204" pitchFamily="18" charset="0"/>
                      </a:rPr>
                      <m:t>(</m:t>
                    </m:r>
                    <m:r>
                      <a:rPr lang="en-US"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r>
                      <a:rPr lang="en-US" i="1" dirty="0" smtClean="0">
                        <a:latin typeface="Cambria Math" panose="02040503050406030204" pitchFamily="18" charset="0"/>
                      </a:rPr>
                      <m:t>𝑏</m:t>
                    </m:r>
                    <m:r>
                      <a:rPr lang="en-US" altLang="zh-CN" i="1" dirty="0">
                        <a:latin typeface="Cambria Math" panose="02040503050406030204" pitchFamily="18" charset="0"/>
                      </a:rPr>
                      <m:t>)</m:t>
                    </m:r>
                  </m:oMath>
                </a14:m>
                <a:r>
                  <a:rPr lang="en-US" dirty="0"/>
                  <a:t>.</a:t>
                </a:r>
                <a:endParaRPr kumimoji="1" lang="zh-CN" altLang="en-US" dirty="0"/>
              </a:p>
            </p:txBody>
          </p:sp>
        </mc:Choice>
        <mc:Fallback xmlns="">
          <p:sp>
            <p:nvSpPr>
              <p:cNvPr id="5" name="TextBox 4">
                <a:extLst>
                  <a:ext uri="{FF2B5EF4-FFF2-40B4-BE49-F238E27FC236}">
                    <a16:creationId xmlns:a16="http://schemas.microsoft.com/office/drawing/2014/main" id="{00F5306C-14C1-F9D0-D747-1492A74C012B}"/>
                  </a:ext>
                </a:extLst>
              </p:cNvPr>
              <p:cNvSpPr txBox="1">
                <a:spLocks noRot="1" noChangeAspect="1" noMove="1" noResize="1" noEditPoints="1" noAdjustHandles="1" noChangeArrowheads="1" noChangeShapeType="1" noTextEdit="1"/>
              </p:cNvSpPr>
              <p:nvPr/>
            </p:nvSpPr>
            <p:spPr>
              <a:xfrm>
                <a:off x="1140311" y="1526769"/>
                <a:ext cx="6115718" cy="923330"/>
              </a:xfrm>
              <a:prstGeom prst="rect">
                <a:avLst/>
              </a:prstGeom>
              <a:blipFill>
                <a:blip r:embed="rId2"/>
                <a:stretch>
                  <a:fillRect l="-828" t="-2740" b="-10959"/>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5327D737-B99A-C41C-F347-BF9F244DDDA8}"/>
              </a:ext>
            </a:extLst>
          </p:cNvPr>
          <p:cNvSpPr txBox="1"/>
          <p:nvPr/>
        </p:nvSpPr>
        <p:spPr>
          <a:xfrm>
            <a:off x="914400" y="2784143"/>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3"/>
          <a:stretch>
            <a:fillRect/>
          </a:stretch>
        </p:blipFill>
        <p:spPr>
          <a:xfrm>
            <a:off x="1140311" y="3227170"/>
            <a:ext cx="6604000" cy="825500"/>
          </a:xfrm>
          <a:prstGeom prst="rect">
            <a:avLst/>
          </a:prstGeom>
        </p:spPr>
      </p:pic>
      <p:pic>
        <p:nvPicPr>
          <p:cNvPr id="8" name="Picture 7">
            <a:extLst>
              <a:ext uri="{FF2B5EF4-FFF2-40B4-BE49-F238E27FC236}">
                <a16:creationId xmlns:a16="http://schemas.microsoft.com/office/drawing/2014/main" id="{6549A28F-D5BB-142D-D73C-8B6BCFF3B94F}"/>
              </a:ext>
            </a:extLst>
          </p:cNvPr>
          <p:cNvPicPr>
            <a:picLocks noChangeAspect="1"/>
          </p:cNvPicPr>
          <p:nvPr/>
        </p:nvPicPr>
        <p:blipFill>
          <a:blip r:embed="rId4"/>
          <a:stretch>
            <a:fillRect/>
          </a:stretch>
        </p:blipFill>
        <p:spPr>
          <a:xfrm>
            <a:off x="914400" y="4026611"/>
            <a:ext cx="6705600" cy="736600"/>
          </a:xfrm>
          <a:prstGeom prst="rect">
            <a:avLst/>
          </a:prstGeom>
        </p:spPr>
      </p:pic>
      <p:pic>
        <p:nvPicPr>
          <p:cNvPr id="9" name="Picture 8">
            <a:extLst>
              <a:ext uri="{FF2B5EF4-FFF2-40B4-BE49-F238E27FC236}">
                <a16:creationId xmlns:a16="http://schemas.microsoft.com/office/drawing/2014/main" id="{0BBECAF3-5435-B875-FE2F-8EDF1A282E24}"/>
              </a:ext>
            </a:extLst>
          </p:cNvPr>
          <p:cNvPicPr>
            <a:picLocks noChangeAspect="1"/>
          </p:cNvPicPr>
          <p:nvPr/>
        </p:nvPicPr>
        <p:blipFill>
          <a:blip r:embed="rId5"/>
          <a:stretch>
            <a:fillRect/>
          </a:stretch>
        </p:blipFill>
        <p:spPr>
          <a:xfrm>
            <a:off x="1574393" y="4736074"/>
            <a:ext cx="1892300" cy="279400"/>
          </a:xfrm>
          <a:prstGeom prst="rect">
            <a:avLst/>
          </a:prstGeom>
        </p:spPr>
      </p:pic>
      <p:pic>
        <p:nvPicPr>
          <p:cNvPr id="10" name="Picture 9">
            <a:extLst>
              <a:ext uri="{FF2B5EF4-FFF2-40B4-BE49-F238E27FC236}">
                <a16:creationId xmlns:a16="http://schemas.microsoft.com/office/drawing/2014/main" id="{ACDA89F2-EB91-D398-0951-DC0E329E472A}"/>
              </a:ext>
            </a:extLst>
          </p:cNvPr>
          <p:cNvPicPr>
            <a:picLocks noChangeAspect="1"/>
          </p:cNvPicPr>
          <p:nvPr/>
        </p:nvPicPr>
        <p:blipFill>
          <a:blip r:embed="rId6"/>
          <a:stretch>
            <a:fillRect/>
          </a:stretch>
        </p:blipFill>
        <p:spPr>
          <a:xfrm>
            <a:off x="1574393" y="5105577"/>
            <a:ext cx="4749800" cy="266700"/>
          </a:xfrm>
          <a:prstGeom prst="rect">
            <a:avLst/>
          </a:prstGeom>
        </p:spPr>
      </p:pic>
      <p:pic>
        <p:nvPicPr>
          <p:cNvPr id="11" name="Picture 10">
            <a:extLst>
              <a:ext uri="{FF2B5EF4-FFF2-40B4-BE49-F238E27FC236}">
                <a16:creationId xmlns:a16="http://schemas.microsoft.com/office/drawing/2014/main" id="{F6AEF66B-D4EA-7005-237F-FD550457955A}"/>
              </a:ext>
            </a:extLst>
          </p:cNvPr>
          <p:cNvPicPr>
            <a:picLocks noChangeAspect="1"/>
          </p:cNvPicPr>
          <p:nvPr/>
        </p:nvPicPr>
        <p:blipFill>
          <a:blip r:embed="rId7"/>
          <a:stretch>
            <a:fillRect/>
          </a:stretch>
        </p:blipFill>
        <p:spPr>
          <a:xfrm>
            <a:off x="1866493" y="5387164"/>
            <a:ext cx="3200400" cy="241300"/>
          </a:xfrm>
          <a:prstGeom prst="rect">
            <a:avLst/>
          </a:prstGeom>
        </p:spPr>
      </p:pic>
      <p:pic>
        <p:nvPicPr>
          <p:cNvPr id="12" name="Picture 11">
            <a:extLst>
              <a:ext uri="{FF2B5EF4-FFF2-40B4-BE49-F238E27FC236}">
                <a16:creationId xmlns:a16="http://schemas.microsoft.com/office/drawing/2014/main" id="{1621B03E-62BB-79A9-6949-36B4ADF5201B}"/>
              </a:ext>
            </a:extLst>
          </p:cNvPr>
          <p:cNvPicPr>
            <a:picLocks noChangeAspect="1"/>
          </p:cNvPicPr>
          <p:nvPr/>
        </p:nvPicPr>
        <p:blipFill>
          <a:blip r:embed="rId8"/>
          <a:stretch>
            <a:fillRect/>
          </a:stretch>
        </p:blipFill>
        <p:spPr>
          <a:xfrm>
            <a:off x="5066893" y="5372277"/>
            <a:ext cx="1879600" cy="279400"/>
          </a:xfrm>
          <a:prstGeom prst="rect">
            <a:avLst/>
          </a:prstGeom>
        </p:spPr>
      </p:pic>
      <p:pic>
        <p:nvPicPr>
          <p:cNvPr id="13" name="Picture 12">
            <a:extLst>
              <a:ext uri="{FF2B5EF4-FFF2-40B4-BE49-F238E27FC236}">
                <a16:creationId xmlns:a16="http://schemas.microsoft.com/office/drawing/2014/main" id="{6C6A21EC-42A8-4D9E-2B5E-8EB2C36ACF70}"/>
              </a:ext>
            </a:extLst>
          </p:cNvPr>
          <p:cNvPicPr>
            <a:picLocks noChangeAspect="1"/>
          </p:cNvPicPr>
          <p:nvPr/>
        </p:nvPicPr>
        <p:blipFill>
          <a:blip r:embed="rId9"/>
          <a:stretch>
            <a:fillRect/>
          </a:stretch>
        </p:blipFill>
        <p:spPr>
          <a:xfrm>
            <a:off x="1799677" y="5651677"/>
            <a:ext cx="6223000" cy="254000"/>
          </a:xfrm>
          <a:prstGeom prst="rect">
            <a:avLst/>
          </a:prstGeom>
        </p:spPr>
      </p:pic>
      <p:pic>
        <p:nvPicPr>
          <p:cNvPr id="14" name="Picture 13">
            <a:extLst>
              <a:ext uri="{FF2B5EF4-FFF2-40B4-BE49-F238E27FC236}">
                <a16:creationId xmlns:a16="http://schemas.microsoft.com/office/drawing/2014/main" id="{3F56C909-3453-433E-8127-0C2018E0CD26}"/>
              </a:ext>
            </a:extLst>
          </p:cNvPr>
          <p:cNvPicPr>
            <a:picLocks noChangeAspect="1"/>
          </p:cNvPicPr>
          <p:nvPr/>
        </p:nvPicPr>
        <p:blipFill>
          <a:blip r:embed="rId10"/>
          <a:stretch>
            <a:fillRect/>
          </a:stretch>
        </p:blipFill>
        <p:spPr>
          <a:xfrm>
            <a:off x="1542862" y="5903940"/>
            <a:ext cx="546100" cy="304800"/>
          </a:xfrm>
          <a:prstGeom prst="rect">
            <a:avLst/>
          </a:prstGeom>
        </p:spPr>
      </p:pic>
      <p:pic>
        <p:nvPicPr>
          <p:cNvPr id="15" name="Picture 14">
            <a:extLst>
              <a:ext uri="{FF2B5EF4-FFF2-40B4-BE49-F238E27FC236}">
                <a16:creationId xmlns:a16="http://schemas.microsoft.com/office/drawing/2014/main" id="{6A61C09E-0193-1865-9ADA-0F78FA8A6777}"/>
              </a:ext>
            </a:extLst>
          </p:cNvPr>
          <p:cNvPicPr>
            <a:picLocks noChangeAspect="1"/>
          </p:cNvPicPr>
          <p:nvPr/>
        </p:nvPicPr>
        <p:blipFill>
          <a:blip r:embed="rId11"/>
          <a:stretch>
            <a:fillRect/>
          </a:stretch>
        </p:blipFill>
        <p:spPr>
          <a:xfrm>
            <a:off x="2074429" y="5929340"/>
            <a:ext cx="5181600" cy="279400"/>
          </a:xfrm>
          <a:prstGeom prst="rect">
            <a:avLst/>
          </a:prstGeom>
        </p:spPr>
      </p:pic>
    </p:spTree>
    <p:extLst>
      <p:ext uri="{BB962C8B-B14F-4D97-AF65-F5344CB8AC3E}">
        <p14:creationId xmlns:p14="http://schemas.microsoft.com/office/powerpoint/2010/main" val="322041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2"/>
          <a:stretch>
            <a:fillRect/>
          </a:stretch>
        </p:blipFill>
        <p:spPr>
          <a:xfrm>
            <a:off x="1140311" y="1621824"/>
            <a:ext cx="6604000" cy="825500"/>
          </a:xfrm>
          <a:prstGeom prst="rect">
            <a:avLst/>
          </a:prstGeom>
        </p:spPr>
      </p:pic>
      <p:sp>
        <p:nvSpPr>
          <p:cNvPr id="16" name="TextBox 15">
            <a:extLst>
              <a:ext uri="{FF2B5EF4-FFF2-40B4-BE49-F238E27FC236}">
                <a16:creationId xmlns:a16="http://schemas.microsoft.com/office/drawing/2014/main" id="{BA446D14-9C06-6B35-7C86-9F514E8B9A92}"/>
              </a:ext>
            </a:extLst>
          </p:cNvPr>
          <p:cNvSpPr txBox="1"/>
          <p:nvPr/>
        </p:nvSpPr>
        <p:spPr>
          <a:xfrm>
            <a:off x="1324303" y="2822028"/>
            <a:ext cx="1107996" cy="369332"/>
          </a:xfrm>
          <a:prstGeom prst="rect">
            <a:avLst/>
          </a:prstGeom>
          <a:noFill/>
        </p:spPr>
        <p:txBody>
          <a:bodyPr wrap="none" rtlCol="0">
            <a:spAutoFit/>
          </a:bodyPr>
          <a:lstStyle/>
          <a:p>
            <a:r>
              <a:rPr kumimoji="1" lang="zh-CN" altLang="en-US" dirty="0"/>
              <a:t>举个例子</a:t>
            </a:r>
          </a:p>
        </p:txBody>
      </p:sp>
      <p:pic>
        <p:nvPicPr>
          <p:cNvPr id="17" name="Picture 16">
            <a:extLst>
              <a:ext uri="{FF2B5EF4-FFF2-40B4-BE49-F238E27FC236}">
                <a16:creationId xmlns:a16="http://schemas.microsoft.com/office/drawing/2014/main" id="{5CD426C0-53B4-9BCE-6D55-548FBD4AFB58}"/>
              </a:ext>
            </a:extLst>
          </p:cNvPr>
          <p:cNvPicPr>
            <a:picLocks noChangeAspect="1"/>
          </p:cNvPicPr>
          <p:nvPr/>
        </p:nvPicPr>
        <p:blipFill>
          <a:blip r:embed="rId3"/>
          <a:stretch>
            <a:fillRect/>
          </a:stretch>
        </p:blipFill>
        <p:spPr>
          <a:xfrm>
            <a:off x="1740149" y="3306488"/>
            <a:ext cx="1384300" cy="571500"/>
          </a:xfrm>
          <a:prstGeom prst="rect">
            <a:avLst/>
          </a:prstGeom>
        </p:spPr>
      </p:pic>
      <p:pic>
        <p:nvPicPr>
          <p:cNvPr id="18" name="Picture 17">
            <a:extLst>
              <a:ext uri="{FF2B5EF4-FFF2-40B4-BE49-F238E27FC236}">
                <a16:creationId xmlns:a16="http://schemas.microsoft.com/office/drawing/2014/main" id="{14C1F1F0-AAB3-624B-F7F2-C3BB45F82718}"/>
              </a:ext>
            </a:extLst>
          </p:cNvPr>
          <p:cNvPicPr>
            <a:picLocks noChangeAspect="1"/>
          </p:cNvPicPr>
          <p:nvPr/>
        </p:nvPicPr>
        <p:blipFill>
          <a:blip r:embed="rId4"/>
          <a:stretch>
            <a:fillRect/>
          </a:stretch>
        </p:blipFill>
        <p:spPr>
          <a:xfrm>
            <a:off x="3172311" y="3281088"/>
            <a:ext cx="2540000" cy="596900"/>
          </a:xfrm>
          <a:prstGeom prst="rect">
            <a:avLst/>
          </a:prstGeom>
        </p:spPr>
      </p:pic>
      <p:pic>
        <p:nvPicPr>
          <p:cNvPr id="19" name="Picture 18">
            <a:extLst>
              <a:ext uri="{FF2B5EF4-FFF2-40B4-BE49-F238E27FC236}">
                <a16:creationId xmlns:a16="http://schemas.microsoft.com/office/drawing/2014/main" id="{DD21CCFC-4DD8-50C2-36A4-C0AA43D22AC3}"/>
              </a:ext>
            </a:extLst>
          </p:cNvPr>
          <p:cNvPicPr>
            <a:picLocks noChangeAspect="1"/>
          </p:cNvPicPr>
          <p:nvPr/>
        </p:nvPicPr>
        <p:blipFill>
          <a:blip r:embed="rId5"/>
          <a:stretch>
            <a:fillRect/>
          </a:stretch>
        </p:blipFill>
        <p:spPr>
          <a:xfrm>
            <a:off x="3124449" y="3921904"/>
            <a:ext cx="3048000" cy="342900"/>
          </a:xfrm>
          <a:prstGeom prst="rect">
            <a:avLst/>
          </a:prstGeom>
        </p:spPr>
      </p:pic>
      <p:pic>
        <p:nvPicPr>
          <p:cNvPr id="20" name="Picture 19">
            <a:extLst>
              <a:ext uri="{FF2B5EF4-FFF2-40B4-BE49-F238E27FC236}">
                <a16:creationId xmlns:a16="http://schemas.microsoft.com/office/drawing/2014/main" id="{C80D560A-C9B2-DF48-5C61-C96CEC1FFD1F}"/>
              </a:ext>
            </a:extLst>
          </p:cNvPr>
          <p:cNvPicPr>
            <a:picLocks noChangeAspect="1"/>
          </p:cNvPicPr>
          <p:nvPr/>
        </p:nvPicPr>
        <p:blipFill>
          <a:blip r:embed="rId6"/>
          <a:stretch>
            <a:fillRect/>
          </a:stretch>
        </p:blipFill>
        <p:spPr>
          <a:xfrm>
            <a:off x="3162300" y="4344958"/>
            <a:ext cx="2819400" cy="254000"/>
          </a:xfrm>
          <a:prstGeom prst="rect">
            <a:avLst/>
          </a:prstGeom>
        </p:spPr>
      </p:pic>
      <p:pic>
        <p:nvPicPr>
          <p:cNvPr id="21" name="Picture 20">
            <a:extLst>
              <a:ext uri="{FF2B5EF4-FFF2-40B4-BE49-F238E27FC236}">
                <a16:creationId xmlns:a16="http://schemas.microsoft.com/office/drawing/2014/main" id="{0B38F17E-AB60-6A60-D264-464D35BCD085}"/>
              </a:ext>
            </a:extLst>
          </p:cNvPr>
          <p:cNvPicPr>
            <a:picLocks noChangeAspect="1"/>
          </p:cNvPicPr>
          <p:nvPr/>
        </p:nvPicPr>
        <p:blipFill>
          <a:blip r:embed="rId7"/>
          <a:stretch>
            <a:fillRect/>
          </a:stretch>
        </p:blipFill>
        <p:spPr>
          <a:xfrm>
            <a:off x="3154167" y="4656573"/>
            <a:ext cx="2971800" cy="1168400"/>
          </a:xfrm>
          <a:prstGeom prst="rect">
            <a:avLst/>
          </a:prstGeom>
        </p:spPr>
      </p:pic>
    </p:spTree>
    <p:extLst>
      <p:ext uri="{BB962C8B-B14F-4D97-AF65-F5344CB8AC3E}">
        <p14:creationId xmlns:p14="http://schemas.microsoft.com/office/powerpoint/2010/main" val="4477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2"/>
          <a:stretch>
            <a:fillRect/>
          </a:stretch>
        </p:blipFill>
        <p:spPr>
          <a:xfrm>
            <a:off x="1140311" y="1621824"/>
            <a:ext cx="6604000" cy="825500"/>
          </a:xfrm>
          <a:prstGeom prst="rect">
            <a:avLst/>
          </a:prstGeom>
        </p:spPr>
      </p:pic>
      <p:sp>
        <p:nvSpPr>
          <p:cNvPr id="5" name="TextBox 4">
            <a:extLst>
              <a:ext uri="{FF2B5EF4-FFF2-40B4-BE49-F238E27FC236}">
                <a16:creationId xmlns:a16="http://schemas.microsoft.com/office/drawing/2014/main" id="{96D2F9B8-8AF5-5A69-2FE5-3EDD329374F7}"/>
              </a:ext>
            </a:extLst>
          </p:cNvPr>
          <p:cNvSpPr txBox="1"/>
          <p:nvPr/>
        </p:nvSpPr>
        <p:spPr>
          <a:xfrm>
            <a:off x="1229710" y="2664372"/>
            <a:ext cx="3313728" cy="369332"/>
          </a:xfrm>
          <a:prstGeom prst="rect">
            <a:avLst/>
          </a:prstGeom>
          <a:noFill/>
        </p:spPr>
        <p:txBody>
          <a:bodyPr wrap="none" rtlCol="0">
            <a:spAutoFit/>
          </a:bodyPr>
          <a:lstStyle/>
          <a:p>
            <a:r>
              <a:rPr kumimoji="1" lang="zh-CN" altLang="en-US" dirty="0"/>
              <a:t>这个问题的状态机模型是什么</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1A219606-4EEC-11E5-C8BA-53CF45937EA3}"/>
              </a:ext>
            </a:extLst>
          </p:cNvPr>
          <p:cNvPicPr>
            <a:picLocks noChangeAspect="1"/>
          </p:cNvPicPr>
          <p:nvPr/>
        </p:nvPicPr>
        <p:blipFill>
          <a:blip r:embed="rId3"/>
          <a:stretch>
            <a:fillRect/>
          </a:stretch>
        </p:blipFill>
        <p:spPr>
          <a:xfrm>
            <a:off x="3305661" y="3213100"/>
            <a:ext cx="2273300" cy="431800"/>
          </a:xfrm>
          <a:prstGeom prst="rect">
            <a:avLst/>
          </a:prstGeom>
        </p:spPr>
      </p:pic>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3E064A1-5509-828B-C9E6-A0F63F5F1A3F}"/>
                  </a:ext>
                </a:extLst>
              </p:cNvPr>
              <p:cNvSpPr/>
              <p:nvPr/>
            </p:nvSpPr>
            <p:spPr>
              <a:xfrm>
                <a:off x="914400" y="4129518"/>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8" name="Oval 7">
                <a:extLst>
                  <a:ext uri="{FF2B5EF4-FFF2-40B4-BE49-F238E27FC236}">
                    <a16:creationId xmlns:a16="http://schemas.microsoft.com/office/drawing/2014/main" id="{03E064A1-5509-828B-C9E6-A0F63F5F1A3F}"/>
                  </a:ext>
                </a:extLst>
              </p:cNvPr>
              <p:cNvSpPr>
                <a:spLocks noRot="1" noChangeAspect="1" noMove="1" noResize="1" noEditPoints="1" noAdjustHandles="1" noChangeArrowheads="1" noChangeShapeType="1" noTextEdit="1"/>
              </p:cNvSpPr>
              <p:nvPr/>
            </p:nvSpPr>
            <p:spPr>
              <a:xfrm>
                <a:off x="914400" y="4129518"/>
                <a:ext cx="1106658" cy="1106658"/>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17E2F96-AEDC-38B5-18B4-E9B6DCE525CD}"/>
                  </a:ext>
                </a:extLst>
              </p:cNvPr>
              <p:cNvSpPr/>
              <p:nvPr/>
            </p:nvSpPr>
            <p:spPr>
              <a:xfrm>
                <a:off x="2536216" y="4129518"/>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5" name="Oval 14">
                <a:extLst>
                  <a:ext uri="{FF2B5EF4-FFF2-40B4-BE49-F238E27FC236}">
                    <a16:creationId xmlns:a16="http://schemas.microsoft.com/office/drawing/2014/main" id="{F17E2F96-AEDC-38B5-18B4-E9B6DCE525CD}"/>
                  </a:ext>
                </a:extLst>
              </p:cNvPr>
              <p:cNvSpPr>
                <a:spLocks noRot="1" noChangeAspect="1" noMove="1" noResize="1" noEditPoints="1" noAdjustHandles="1" noChangeArrowheads="1" noChangeShapeType="1" noTextEdit="1"/>
              </p:cNvSpPr>
              <p:nvPr/>
            </p:nvSpPr>
            <p:spPr>
              <a:xfrm>
                <a:off x="2536216" y="4129518"/>
                <a:ext cx="1106658" cy="1106658"/>
              </a:xfrm>
              <a:prstGeom prst="ellipse">
                <a:avLst/>
              </a:prstGeom>
              <a:blipFill>
                <a:blip r:embed="rId5"/>
                <a:stretch>
                  <a:fillRect l="-2247"/>
                </a:stretch>
              </a:blipFill>
            </p:spPr>
            <p:txBody>
              <a:bodyPr/>
              <a:lstStyle/>
              <a:p>
                <a:r>
                  <a:rPr lang="zh-CN" altLang="en-US">
                    <a:noFill/>
                  </a:rPr>
                  <a:t> </a:t>
                </a:r>
              </a:p>
            </p:txBody>
          </p:sp>
        </mc:Fallback>
      </mc:AlternateContent>
      <p:cxnSp>
        <p:nvCxnSpPr>
          <p:cNvPr id="10" name="Straight Arrow Connector 9">
            <a:extLst>
              <a:ext uri="{FF2B5EF4-FFF2-40B4-BE49-F238E27FC236}">
                <a16:creationId xmlns:a16="http://schemas.microsoft.com/office/drawing/2014/main" id="{CF0718C7-8231-C943-C000-493B90F83DB2}"/>
              </a:ext>
            </a:extLst>
          </p:cNvPr>
          <p:cNvCxnSpPr>
            <a:stCxn id="8" idx="6"/>
            <a:endCxn id="15" idx="2"/>
          </p:cNvCxnSpPr>
          <p:nvPr/>
        </p:nvCxnSpPr>
        <p:spPr>
          <a:xfrm>
            <a:off x="2021058" y="4682847"/>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2667C8A-423A-FD8C-27DF-B6F949BA289F}"/>
                  </a:ext>
                </a:extLst>
              </p:cNvPr>
              <p:cNvSpPr/>
              <p:nvPr/>
            </p:nvSpPr>
            <p:spPr>
              <a:xfrm>
                <a:off x="4208356" y="4092782"/>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en-US" altLang="zh-C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2" name="Oval 21">
                <a:extLst>
                  <a:ext uri="{FF2B5EF4-FFF2-40B4-BE49-F238E27FC236}">
                    <a16:creationId xmlns:a16="http://schemas.microsoft.com/office/drawing/2014/main" id="{A2667C8A-423A-FD8C-27DF-B6F949BA289F}"/>
                  </a:ext>
                </a:extLst>
              </p:cNvPr>
              <p:cNvSpPr>
                <a:spLocks noRot="1" noChangeAspect="1" noMove="1" noResize="1" noEditPoints="1" noAdjustHandles="1" noChangeArrowheads="1" noChangeShapeType="1" noTextEdit="1"/>
              </p:cNvSpPr>
              <p:nvPr/>
            </p:nvSpPr>
            <p:spPr>
              <a:xfrm>
                <a:off x="4208356" y="4092782"/>
                <a:ext cx="1106658" cy="1106658"/>
              </a:xfrm>
              <a:prstGeom prst="ellipse">
                <a:avLst/>
              </a:prstGeom>
              <a:blipFill>
                <a:blip r:embed="rId6"/>
                <a:stretch>
                  <a:fillRect l="-10000" r="-4444"/>
                </a:stretch>
              </a:blipFill>
            </p:spPr>
            <p:txBody>
              <a:bodyPr/>
              <a:lstStyle/>
              <a:p>
                <a:r>
                  <a:rPr lang="zh-CN" altLang="en-US">
                    <a:noFill/>
                  </a:rPr>
                  <a:t> </a:t>
                </a:r>
              </a:p>
            </p:txBody>
          </p:sp>
        </mc:Fallback>
      </mc:AlternateContent>
      <p:cxnSp>
        <p:nvCxnSpPr>
          <p:cNvPr id="23" name="Straight Arrow Connector 22">
            <a:extLst>
              <a:ext uri="{FF2B5EF4-FFF2-40B4-BE49-F238E27FC236}">
                <a16:creationId xmlns:a16="http://schemas.microsoft.com/office/drawing/2014/main" id="{F5B2320D-04F1-114F-680B-98015DEAD41D}"/>
              </a:ext>
            </a:extLst>
          </p:cNvPr>
          <p:cNvCxnSpPr>
            <a:endCxn id="22" idx="2"/>
          </p:cNvCxnSpPr>
          <p:nvPr/>
        </p:nvCxnSpPr>
        <p:spPr>
          <a:xfrm>
            <a:off x="3693198" y="464611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DDF9F6-77E8-F576-1637-BEB7CC7C54CD}"/>
              </a:ext>
            </a:extLst>
          </p:cNvPr>
          <p:cNvCxnSpPr/>
          <p:nvPr/>
        </p:nvCxnSpPr>
        <p:spPr>
          <a:xfrm>
            <a:off x="5315014" y="464611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FC872B-A70F-2AA5-315E-EBDBAB31B0E2}"/>
              </a:ext>
            </a:extLst>
          </p:cNvPr>
          <p:cNvSpPr txBox="1"/>
          <p:nvPr/>
        </p:nvSpPr>
        <p:spPr>
          <a:xfrm>
            <a:off x="5941946" y="4461445"/>
            <a:ext cx="415498" cy="369332"/>
          </a:xfrm>
          <a:prstGeom prst="rect">
            <a:avLst/>
          </a:prstGeom>
          <a:noFill/>
        </p:spPr>
        <p:txBody>
          <a:bodyPr wrap="non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AE109075-2A80-639D-E571-5E6D5F20713A}"/>
                  </a:ext>
                </a:extLst>
              </p:cNvPr>
              <p:cNvSpPr/>
              <p:nvPr/>
            </p:nvSpPr>
            <p:spPr>
              <a:xfrm>
                <a:off x="7298333" y="4085712"/>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(?,0)</m:t>
                      </m:r>
                    </m:oMath>
                  </m:oMathPara>
                </a14:m>
                <a:endParaRPr kumimoji="1" lang="zh-CN" altLang="en-US" dirty="0"/>
              </a:p>
            </p:txBody>
          </p:sp>
        </mc:Choice>
        <mc:Fallback xmlns="">
          <p:sp>
            <p:nvSpPr>
              <p:cNvPr id="25" name="Oval 24">
                <a:extLst>
                  <a:ext uri="{FF2B5EF4-FFF2-40B4-BE49-F238E27FC236}">
                    <a16:creationId xmlns:a16="http://schemas.microsoft.com/office/drawing/2014/main" id="{AE109075-2A80-639D-E571-5E6D5F20713A}"/>
                  </a:ext>
                </a:extLst>
              </p:cNvPr>
              <p:cNvSpPr>
                <a:spLocks noRot="1" noChangeAspect="1" noMove="1" noResize="1" noEditPoints="1" noAdjustHandles="1" noChangeArrowheads="1" noChangeShapeType="1" noTextEdit="1"/>
              </p:cNvSpPr>
              <p:nvPr/>
            </p:nvSpPr>
            <p:spPr>
              <a:xfrm>
                <a:off x="7298333" y="4085712"/>
                <a:ext cx="1106658" cy="1106658"/>
              </a:xfrm>
              <a:prstGeom prst="ellipse">
                <a:avLst/>
              </a:prstGeom>
              <a:blipFill>
                <a:blip r:embed="rId7"/>
                <a:stretch>
                  <a:fillRect/>
                </a:stretch>
              </a:blipFill>
            </p:spPr>
            <p:txBody>
              <a:bodyPr/>
              <a:lstStyle/>
              <a:p>
                <a:r>
                  <a:rPr lang="zh-CN" altLang="en-US">
                    <a:noFill/>
                  </a:rPr>
                  <a:t> </a:t>
                </a:r>
              </a:p>
            </p:txBody>
          </p:sp>
        </mc:Fallback>
      </mc:AlternateContent>
      <p:cxnSp>
        <p:nvCxnSpPr>
          <p:cNvPr id="26" name="Straight Arrow Connector 25">
            <a:extLst>
              <a:ext uri="{FF2B5EF4-FFF2-40B4-BE49-F238E27FC236}">
                <a16:creationId xmlns:a16="http://schemas.microsoft.com/office/drawing/2014/main" id="{E2609F5F-C9E4-6271-FD61-82CA5A20EC58}"/>
              </a:ext>
            </a:extLst>
          </p:cNvPr>
          <p:cNvCxnSpPr/>
          <p:nvPr/>
        </p:nvCxnSpPr>
        <p:spPr>
          <a:xfrm>
            <a:off x="6779394" y="463904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2" grpId="0" animBg="1"/>
      <p:bldP spid="1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4262705" cy="369332"/>
          </a:xfrm>
          <a:prstGeom prst="rect">
            <a:avLst/>
          </a:prstGeom>
          <a:noFill/>
        </p:spPr>
        <p:txBody>
          <a:bodyPr wrap="none" rtlCol="0">
            <a:spAutoFit/>
          </a:bodyPr>
          <a:lstStyle/>
          <a:p>
            <a:r>
              <a:rPr kumimoji="1" lang="en-US" altLang="zh-CN" dirty="0"/>
              <a:t>3.</a:t>
            </a:r>
            <a:r>
              <a:rPr kumimoji="1" lang="zh-CN" altLang="en-US" dirty="0"/>
              <a:t> 求一个不定方程的整数解</a:t>
            </a:r>
            <a:r>
              <a:rPr kumimoji="1" lang="en-US" altLang="zh-CN" dirty="0"/>
              <a:t>:</a:t>
            </a:r>
            <a:r>
              <a:rPr kumimoji="1" lang="zh-CN" altLang="en-US" dirty="0"/>
              <a:t> 一个副产物</a:t>
            </a:r>
          </a:p>
        </p:txBody>
      </p:sp>
      <p:pic>
        <p:nvPicPr>
          <p:cNvPr id="9" name="Picture 8">
            <a:extLst>
              <a:ext uri="{FF2B5EF4-FFF2-40B4-BE49-F238E27FC236}">
                <a16:creationId xmlns:a16="http://schemas.microsoft.com/office/drawing/2014/main" id="{71D64DA8-0E27-F216-474A-B0756E02D639}"/>
              </a:ext>
            </a:extLst>
          </p:cNvPr>
          <p:cNvPicPr>
            <a:picLocks noChangeAspect="1"/>
          </p:cNvPicPr>
          <p:nvPr/>
        </p:nvPicPr>
        <p:blipFill>
          <a:blip r:embed="rId2"/>
          <a:stretch>
            <a:fillRect/>
          </a:stretch>
        </p:blipFill>
        <p:spPr>
          <a:xfrm>
            <a:off x="1231900" y="1548129"/>
            <a:ext cx="6680200" cy="1168400"/>
          </a:xfrm>
          <a:prstGeom prst="rect">
            <a:avLst/>
          </a:prstGeom>
        </p:spPr>
      </p:pic>
      <p:pic>
        <p:nvPicPr>
          <p:cNvPr id="13" name="Picture 12">
            <a:extLst>
              <a:ext uri="{FF2B5EF4-FFF2-40B4-BE49-F238E27FC236}">
                <a16:creationId xmlns:a16="http://schemas.microsoft.com/office/drawing/2014/main" id="{ACE706B4-3D04-7403-4098-97F359449142}"/>
              </a:ext>
            </a:extLst>
          </p:cNvPr>
          <p:cNvPicPr>
            <a:picLocks noChangeAspect="1"/>
          </p:cNvPicPr>
          <p:nvPr/>
        </p:nvPicPr>
        <p:blipFill>
          <a:blip r:embed="rId3"/>
          <a:stretch>
            <a:fillRect/>
          </a:stretch>
        </p:blipFill>
        <p:spPr>
          <a:xfrm>
            <a:off x="1206500" y="2893934"/>
            <a:ext cx="6705600" cy="6604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F34D9F-8133-9C74-5636-C159D92F5F71}"/>
                  </a:ext>
                </a:extLst>
              </p:cNvPr>
              <p:cNvSpPr txBox="1"/>
              <p:nvPr/>
            </p:nvSpPr>
            <p:spPr>
              <a:xfrm>
                <a:off x="1277007" y="3894083"/>
                <a:ext cx="2678938" cy="646331"/>
              </a:xfrm>
              <a:prstGeom prst="rect">
                <a:avLst/>
              </a:prstGeom>
              <a:noFill/>
            </p:spPr>
            <p:txBody>
              <a:bodyPr wrap="none" rtlCol="0">
                <a:spAutoFit/>
              </a:bodyPr>
              <a:lstStyle/>
              <a:p>
                <a:pPr marL="285750" indent="-285750">
                  <a:buFontTx/>
                  <a:buChar char="-"/>
                </a:pPr>
                <a:r>
                  <a:rPr kumimoji="1" lang="zh-CN" altLang="en-US" dirty="0"/>
                  <a:t>线性组合意味着什么</a:t>
                </a:r>
                <a:r>
                  <a:rPr kumimoji="1" lang="en-US" altLang="zh-CN" dirty="0"/>
                  <a:t>?</a:t>
                </a:r>
              </a:p>
              <a:p>
                <a:pPr marL="285750" indent="-285750">
                  <a:buFontTx/>
                  <a:buChar char="-"/>
                </a:pPr>
                <a:r>
                  <a:rPr kumimoji="1" lang="zh-CN" altLang="en-US" dirty="0"/>
                  <a:t>试着把</a:t>
                </a:r>
                <a14:m>
                  <m:oMath xmlns:m="http://schemas.openxmlformats.org/officeDocument/2006/math">
                    <m:r>
                      <a:rPr kumimoji="1" lang="en-US" altLang="zh-CN" b="0" i="1" smtClean="0">
                        <a:latin typeface="Cambria Math" panose="02040503050406030204" pitchFamily="18" charset="0"/>
                      </a:rPr>
                      <m:t>𝑠</m:t>
                    </m:r>
                  </m:oMath>
                </a14:m>
                <a:r>
                  <a:rPr kumimoji="1" lang="zh-CN" altLang="en-US" dirty="0"/>
                  <a:t>和</a:t>
                </a:r>
                <a14:m>
                  <m:oMath xmlns:m="http://schemas.openxmlformats.org/officeDocument/2006/math">
                    <m:r>
                      <a:rPr kumimoji="1" lang="en-US" altLang="zh-CN" b="0" i="1" dirty="0" smtClean="0">
                        <a:latin typeface="Cambria Math" panose="02040503050406030204" pitchFamily="18" charset="0"/>
                      </a:rPr>
                      <m:t>𝑡</m:t>
                    </m:r>
                  </m:oMath>
                </a14:m>
                <a:r>
                  <a:rPr kumimoji="1" lang="zh-CN" altLang="en-US" dirty="0"/>
                  <a:t>找出来</a:t>
                </a:r>
                <a:r>
                  <a:rPr kumimoji="1" lang="en-US" altLang="zh-CN" dirty="0"/>
                  <a:t>?</a:t>
                </a:r>
              </a:p>
            </p:txBody>
          </p:sp>
        </mc:Choice>
        <mc:Fallback xmlns="">
          <p:sp>
            <p:nvSpPr>
              <p:cNvPr id="14" name="TextBox 13">
                <a:extLst>
                  <a:ext uri="{FF2B5EF4-FFF2-40B4-BE49-F238E27FC236}">
                    <a16:creationId xmlns:a16="http://schemas.microsoft.com/office/drawing/2014/main" id="{69F34D9F-8133-9C74-5636-C159D92F5F71}"/>
                  </a:ext>
                </a:extLst>
              </p:cNvPr>
              <p:cNvSpPr txBox="1">
                <a:spLocks noRot="1" noChangeAspect="1" noMove="1" noResize="1" noEditPoints="1" noAdjustHandles="1" noChangeArrowheads="1" noChangeShapeType="1" noTextEdit="1"/>
              </p:cNvSpPr>
              <p:nvPr/>
            </p:nvSpPr>
            <p:spPr>
              <a:xfrm>
                <a:off x="1277007" y="3894083"/>
                <a:ext cx="2678938" cy="646331"/>
              </a:xfrm>
              <a:prstGeom prst="rect">
                <a:avLst/>
              </a:prstGeom>
              <a:blipFill>
                <a:blip r:embed="rId4"/>
                <a:stretch>
                  <a:fillRect l="-1415" t="-5769" r="-943"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846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4262705" cy="369332"/>
          </a:xfrm>
          <a:prstGeom prst="rect">
            <a:avLst/>
          </a:prstGeom>
          <a:noFill/>
        </p:spPr>
        <p:txBody>
          <a:bodyPr wrap="none" rtlCol="0">
            <a:spAutoFit/>
          </a:bodyPr>
          <a:lstStyle/>
          <a:p>
            <a:r>
              <a:rPr kumimoji="1" lang="en-US" altLang="zh-CN" dirty="0"/>
              <a:t>3.</a:t>
            </a:r>
            <a:r>
              <a:rPr kumimoji="1" lang="zh-CN" altLang="en-US" dirty="0"/>
              <a:t> 求一个不定方程的整数解</a:t>
            </a:r>
            <a:r>
              <a:rPr kumimoji="1" lang="en-US" altLang="zh-CN" dirty="0"/>
              <a:t>:</a:t>
            </a:r>
            <a:r>
              <a:rPr kumimoji="1" lang="zh-CN" altLang="en-US" dirty="0"/>
              <a:t> 一个副产物</a:t>
            </a:r>
          </a:p>
        </p:txBody>
      </p:sp>
      <p:pic>
        <p:nvPicPr>
          <p:cNvPr id="9" name="Picture 8">
            <a:extLst>
              <a:ext uri="{FF2B5EF4-FFF2-40B4-BE49-F238E27FC236}">
                <a16:creationId xmlns:a16="http://schemas.microsoft.com/office/drawing/2014/main" id="{71D64DA8-0E27-F216-474A-B0756E02D639}"/>
              </a:ext>
            </a:extLst>
          </p:cNvPr>
          <p:cNvPicPr>
            <a:picLocks noChangeAspect="1"/>
          </p:cNvPicPr>
          <p:nvPr/>
        </p:nvPicPr>
        <p:blipFill>
          <a:blip r:embed="rId2"/>
          <a:stretch>
            <a:fillRect/>
          </a:stretch>
        </p:blipFill>
        <p:spPr>
          <a:xfrm>
            <a:off x="1231900" y="1548129"/>
            <a:ext cx="6680200" cy="1168400"/>
          </a:xfrm>
          <a:prstGeom prst="rect">
            <a:avLst/>
          </a:prstGeom>
        </p:spPr>
      </p:pic>
      <p:pic>
        <p:nvPicPr>
          <p:cNvPr id="5" name="Picture 4">
            <a:extLst>
              <a:ext uri="{FF2B5EF4-FFF2-40B4-BE49-F238E27FC236}">
                <a16:creationId xmlns:a16="http://schemas.microsoft.com/office/drawing/2014/main" id="{673DF790-8942-B9E0-B732-ADF5D0853BEC}"/>
              </a:ext>
            </a:extLst>
          </p:cNvPr>
          <p:cNvPicPr>
            <a:picLocks noChangeAspect="1"/>
          </p:cNvPicPr>
          <p:nvPr/>
        </p:nvPicPr>
        <p:blipFill>
          <a:blip r:embed="rId3"/>
          <a:stretch>
            <a:fillRect/>
          </a:stretch>
        </p:blipFill>
        <p:spPr>
          <a:xfrm>
            <a:off x="1023809" y="2799116"/>
            <a:ext cx="2971800" cy="2438400"/>
          </a:xfrm>
          <a:prstGeom prst="rect">
            <a:avLst/>
          </a:prstGeom>
        </p:spPr>
      </p:pic>
      <p:pic>
        <p:nvPicPr>
          <p:cNvPr id="7" name="Picture 6">
            <a:extLst>
              <a:ext uri="{FF2B5EF4-FFF2-40B4-BE49-F238E27FC236}">
                <a16:creationId xmlns:a16="http://schemas.microsoft.com/office/drawing/2014/main" id="{92C6CA29-4EEE-9465-3374-82B5F48F96ED}"/>
              </a:ext>
            </a:extLst>
          </p:cNvPr>
          <p:cNvPicPr>
            <a:picLocks noChangeAspect="1"/>
          </p:cNvPicPr>
          <p:nvPr/>
        </p:nvPicPr>
        <p:blipFill>
          <a:blip r:embed="rId4"/>
          <a:stretch>
            <a:fillRect/>
          </a:stretch>
        </p:blipFill>
        <p:spPr>
          <a:xfrm>
            <a:off x="3995609" y="3118607"/>
            <a:ext cx="1295400" cy="228600"/>
          </a:xfrm>
          <a:prstGeom prst="rect">
            <a:avLst/>
          </a:prstGeom>
        </p:spPr>
      </p:pic>
      <p:pic>
        <p:nvPicPr>
          <p:cNvPr id="8" name="Picture 7">
            <a:extLst>
              <a:ext uri="{FF2B5EF4-FFF2-40B4-BE49-F238E27FC236}">
                <a16:creationId xmlns:a16="http://schemas.microsoft.com/office/drawing/2014/main" id="{6696B9FD-BB57-6890-7AAC-251ADB29A3B9}"/>
              </a:ext>
            </a:extLst>
          </p:cNvPr>
          <p:cNvPicPr>
            <a:picLocks noChangeAspect="1"/>
          </p:cNvPicPr>
          <p:nvPr/>
        </p:nvPicPr>
        <p:blipFill>
          <a:blip r:embed="rId5"/>
          <a:stretch>
            <a:fillRect/>
          </a:stretch>
        </p:blipFill>
        <p:spPr>
          <a:xfrm>
            <a:off x="3995609" y="3360939"/>
            <a:ext cx="2082800" cy="711200"/>
          </a:xfrm>
          <a:prstGeom prst="rect">
            <a:avLst/>
          </a:prstGeom>
        </p:spPr>
      </p:pic>
      <p:pic>
        <p:nvPicPr>
          <p:cNvPr id="10" name="Picture 9">
            <a:extLst>
              <a:ext uri="{FF2B5EF4-FFF2-40B4-BE49-F238E27FC236}">
                <a16:creationId xmlns:a16="http://schemas.microsoft.com/office/drawing/2014/main" id="{7E801F1F-F9B5-A656-B8CA-844AD8B57773}"/>
              </a:ext>
            </a:extLst>
          </p:cNvPr>
          <p:cNvPicPr>
            <a:picLocks noChangeAspect="1"/>
          </p:cNvPicPr>
          <p:nvPr/>
        </p:nvPicPr>
        <p:blipFill>
          <a:blip r:embed="rId6"/>
          <a:stretch>
            <a:fillRect/>
          </a:stretch>
        </p:blipFill>
        <p:spPr>
          <a:xfrm>
            <a:off x="4034877" y="4064256"/>
            <a:ext cx="2959100" cy="863600"/>
          </a:xfrm>
          <a:prstGeom prst="rect">
            <a:avLst/>
          </a:prstGeom>
        </p:spPr>
      </p:pic>
      <p:pic>
        <p:nvPicPr>
          <p:cNvPr id="11" name="Picture 10">
            <a:extLst>
              <a:ext uri="{FF2B5EF4-FFF2-40B4-BE49-F238E27FC236}">
                <a16:creationId xmlns:a16="http://schemas.microsoft.com/office/drawing/2014/main" id="{61B6AB9E-E9DB-76C9-D2BB-64BBCDF4E1E9}"/>
              </a:ext>
            </a:extLst>
          </p:cNvPr>
          <p:cNvPicPr>
            <a:picLocks noChangeAspect="1"/>
          </p:cNvPicPr>
          <p:nvPr/>
        </p:nvPicPr>
        <p:blipFill>
          <a:blip r:embed="rId7"/>
          <a:stretch>
            <a:fillRect/>
          </a:stretch>
        </p:blipFill>
        <p:spPr>
          <a:xfrm>
            <a:off x="1039575" y="5411983"/>
            <a:ext cx="6794500" cy="673100"/>
          </a:xfrm>
          <a:prstGeom prst="rect">
            <a:avLst/>
          </a:prstGeom>
        </p:spPr>
      </p:pic>
    </p:spTree>
    <p:extLst>
      <p:ext uri="{BB962C8B-B14F-4D97-AF65-F5344CB8AC3E}">
        <p14:creationId xmlns:p14="http://schemas.microsoft.com/office/powerpoint/2010/main" val="106816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5703228" cy="369332"/>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p:txBody>
      </p:sp>
      <p:sp>
        <p:nvSpPr>
          <p:cNvPr id="6" name="TextBox 5">
            <a:extLst>
              <a:ext uri="{FF2B5EF4-FFF2-40B4-BE49-F238E27FC236}">
                <a16:creationId xmlns:a16="http://schemas.microsoft.com/office/drawing/2014/main" id="{50C69D90-2A31-5E34-0A6F-3CD515C08309}"/>
              </a:ext>
            </a:extLst>
          </p:cNvPr>
          <p:cNvSpPr txBox="1"/>
          <p:nvPr/>
        </p:nvSpPr>
        <p:spPr>
          <a:xfrm>
            <a:off x="1245475" y="1686402"/>
            <a:ext cx="6006773" cy="369332"/>
          </a:xfrm>
          <a:prstGeom prst="rect">
            <a:avLst/>
          </a:prstGeom>
          <a:noFill/>
        </p:spPr>
        <p:txBody>
          <a:bodyPr wrap="none" rtlCol="0">
            <a:spAutoFit/>
          </a:bodyPr>
          <a:lstStyle/>
          <a:p>
            <a:r>
              <a:rPr kumimoji="1" lang="zh-CN" altLang="en-US" dirty="0"/>
              <a:t>刚刚的问题中并不能保证所有的值都是正的</a:t>
            </a:r>
            <a:r>
              <a:rPr kumimoji="1" lang="en-US" altLang="zh-CN" dirty="0"/>
              <a:t>,</a:t>
            </a:r>
            <a:r>
              <a:rPr kumimoji="1" lang="zh-CN" altLang="en-US" dirty="0"/>
              <a:t> 这下怎么办</a:t>
            </a:r>
            <a:r>
              <a:rPr kumimoji="1" lang="en-US" altLang="zh-CN" dirty="0"/>
              <a:t>?</a:t>
            </a:r>
            <a:endParaRPr kumimoji="1" lang="zh-CN" altLang="en-US" dirty="0"/>
          </a:p>
        </p:txBody>
      </p:sp>
      <p:pic>
        <p:nvPicPr>
          <p:cNvPr id="12" name="Picture 11">
            <a:extLst>
              <a:ext uri="{FF2B5EF4-FFF2-40B4-BE49-F238E27FC236}">
                <a16:creationId xmlns:a16="http://schemas.microsoft.com/office/drawing/2014/main" id="{A301D1DB-DA45-0261-F466-7FF67908F0D6}"/>
              </a:ext>
            </a:extLst>
          </p:cNvPr>
          <p:cNvPicPr>
            <a:picLocks noChangeAspect="1"/>
          </p:cNvPicPr>
          <p:nvPr/>
        </p:nvPicPr>
        <p:blipFill>
          <a:blip r:embed="rId2"/>
          <a:stretch>
            <a:fillRect/>
          </a:stretch>
        </p:blipFill>
        <p:spPr>
          <a:xfrm>
            <a:off x="914400" y="2182338"/>
            <a:ext cx="2700220" cy="519273"/>
          </a:xfrm>
          <a:prstGeom prst="rect">
            <a:avLst/>
          </a:prstGeom>
        </p:spPr>
      </p:pic>
      <p:sp>
        <p:nvSpPr>
          <p:cNvPr id="13" name="TextBox 12">
            <a:extLst>
              <a:ext uri="{FF2B5EF4-FFF2-40B4-BE49-F238E27FC236}">
                <a16:creationId xmlns:a16="http://schemas.microsoft.com/office/drawing/2014/main" id="{AFE9E5D2-212A-8E45-D7B4-60C3E779D5A4}"/>
              </a:ext>
            </a:extLst>
          </p:cNvPr>
          <p:cNvSpPr txBox="1"/>
          <p:nvPr/>
        </p:nvSpPr>
        <p:spPr>
          <a:xfrm>
            <a:off x="3557496" y="2194007"/>
            <a:ext cx="3775393" cy="369332"/>
          </a:xfrm>
          <a:prstGeom prst="rect">
            <a:avLst/>
          </a:prstGeom>
          <a:noFill/>
        </p:spPr>
        <p:txBody>
          <a:bodyPr wrap="none" rtlCol="0">
            <a:spAutoFit/>
          </a:bodyPr>
          <a:lstStyle/>
          <a:p>
            <a:r>
              <a:rPr kumimoji="1" lang="zh-CN" altLang="en-US" dirty="0"/>
              <a:t>有没有那些其他的数也是满足的呢</a:t>
            </a:r>
            <a:r>
              <a:rPr kumimoji="1" lang="en-US" altLang="zh-CN" dirty="0"/>
              <a:t>?</a:t>
            </a:r>
            <a:endParaRPr kumimoji="1" lang="zh-CN" altLang="en-US" dirty="0"/>
          </a:p>
        </p:txBody>
      </p:sp>
      <p:sp>
        <p:nvSpPr>
          <p:cNvPr id="14" name="TextBox 13">
            <a:extLst>
              <a:ext uri="{FF2B5EF4-FFF2-40B4-BE49-F238E27FC236}">
                <a16:creationId xmlns:a16="http://schemas.microsoft.com/office/drawing/2014/main" id="{F4301B20-4DA9-FA32-2545-EC3575A51310}"/>
              </a:ext>
            </a:extLst>
          </p:cNvPr>
          <p:cNvSpPr txBox="1"/>
          <p:nvPr/>
        </p:nvSpPr>
        <p:spPr>
          <a:xfrm>
            <a:off x="1292772" y="3011214"/>
            <a:ext cx="774571" cy="369332"/>
          </a:xfrm>
          <a:prstGeom prst="rect">
            <a:avLst/>
          </a:prstGeom>
          <a:noFill/>
        </p:spPr>
        <p:txBody>
          <a:bodyPr wrap="none" rtlCol="0">
            <a:spAutoFit/>
          </a:bodyPr>
          <a:lstStyle/>
          <a:p>
            <a:r>
              <a:rPr kumimoji="1" lang="zh-CN" altLang="en-US" dirty="0"/>
              <a:t>观察</a:t>
            </a:r>
            <a:r>
              <a:rPr kumimoji="1" lang="en-US" altLang="zh-CN" dirty="0"/>
              <a:t>:</a:t>
            </a:r>
            <a:r>
              <a:rPr kumimoji="1" lang="zh-CN" altLang="en-US" dirty="0"/>
              <a:t> </a:t>
            </a:r>
          </a:p>
        </p:txBody>
      </p:sp>
      <p:pic>
        <p:nvPicPr>
          <p:cNvPr id="15" name="Picture 14">
            <a:extLst>
              <a:ext uri="{FF2B5EF4-FFF2-40B4-BE49-F238E27FC236}">
                <a16:creationId xmlns:a16="http://schemas.microsoft.com/office/drawing/2014/main" id="{11720F26-74A2-9562-634B-7BD425808918}"/>
              </a:ext>
            </a:extLst>
          </p:cNvPr>
          <p:cNvPicPr>
            <a:picLocks noChangeAspect="1"/>
          </p:cNvPicPr>
          <p:nvPr/>
        </p:nvPicPr>
        <p:blipFill>
          <a:blip r:embed="rId3"/>
          <a:stretch>
            <a:fillRect/>
          </a:stretch>
        </p:blipFill>
        <p:spPr>
          <a:xfrm>
            <a:off x="1700138" y="3477454"/>
            <a:ext cx="3874905" cy="37763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C5A64-B670-5DF3-DE2C-10DB9FA0EC56}"/>
                  </a:ext>
                </a:extLst>
              </p:cNvPr>
              <p:cNvSpPr txBox="1"/>
              <p:nvPr/>
            </p:nvSpPr>
            <p:spPr>
              <a:xfrm>
                <a:off x="1700138" y="3855093"/>
                <a:ext cx="1603324" cy="369332"/>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rPr>
                      <m:t>⇒</m:t>
                    </m:r>
                  </m:oMath>
                </a14:m>
                <a:r>
                  <a:rPr kumimoji="1" lang="zh-CN" altLang="en-US" dirty="0"/>
                  <a:t>并不会改变</a:t>
                </a:r>
                <a:r>
                  <a:rPr kumimoji="1" lang="en-US" altLang="zh-CN" dirty="0"/>
                  <a:t>!</a:t>
                </a:r>
                <a:endParaRPr kumimoji="1" lang="zh-CN" altLang="en-US" dirty="0"/>
              </a:p>
            </p:txBody>
          </p:sp>
        </mc:Choice>
        <mc:Fallback xmlns="">
          <p:sp>
            <p:nvSpPr>
              <p:cNvPr id="16" name="TextBox 15">
                <a:extLst>
                  <a:ext uri="{FF2B5EF4-FFF2-40B4-BE49-F238E27FC236}">
                    <a16:creationId xmlns:a16="http://schemas.microsoft.com/office/drawing/2014/main" id="{D8BC5A64-B670-5DF3-DE2C-10DB9FA0EC56}"/>
                  </a:ext>
                </a:extLst>
              </p:cNvPr>
              <p:cNvSpPr txBox="1">
                <a:spLocks noRot="1" noChangeAspect="1" noMove="1" noResize="1" noEditPoints="1" noAdjustHandles="1" noChangeArrowheads="1" noChangeShapeType="1" noTextEdit="1"/>
              </p:cNvSpPr>
              <p:nvPr/>
            </p:nvSpPr>
            <p:spPr>
              <a:xfrm>
                <a:off x="1700138" y="3855093"/>
                <a:ext cx="1603324" cy="369332"/>
              </a:xfrm>
              <a:prstGeom prst="rect">
                <a:avLst/>
              </a:prstGeom>
              <a:blipFill>
                <a:blip r:embed="rId4"/>
                <a:stretch>
                  <a:fillRect t="-10000" r="-2344" b="-26667"/>
                </a:stretch>
              </a:blipFill>
            </p:spPr>
            <p:txBody>
              <a:bodyPr/>
              <a:lstStyle/>
              <a:p>
                <a:r>
                  <a:rPr lang="zh-CN" altLang="en-US">
                    <a:noFill/>
                  </a:rPr>
                  <a:t> </a:t>
                </a:r>
              </a:p>
            </p:txBody>
          </p:sp>
        </mc:Fallback>
      </mc:AlternateContent>
      <p:sp>
        <p:nvSpPr>
          <p:cNvPr id="17" name="TextBox 16">
            <a:extLst>
              <a:ext uri="{FF2B5EF4-FFF2-40B4-BE49-F238E27FC236}">
                <a16:creationId xmlns:a16="http://schemas.microsoft.com/office/drawing/2014/main" id="{DBB1CD24-AF50-B4DC-2C08-9F67813351A1}"/>
              </a:ext>
            </a:extLst>
          </p:cNvPr>
          <p:cNvSpPr txBox="1"/>
          <p:nvPr/>
        </p:nvSpPr>
        <p:spPr>
          <a:xfrm>
            <a:off x="1464615" y="4399876"/>
            <a:ext cx="4185761" cy="369332"/>
          </a:xfrm>
          <a:prstGeom prst="rect">
            <a:avLst/>
          </a:prstGeom>
          <a:noFill/>
        </p:spPr>
        <p:txBody>
          <a:bodyPr wrap="none" rtlCol="0">
            <a:spAutoFit/>
          </a:bodyPr>
          <a:lstStyle/>
          <a:p>
            <a:r>
              <a:rPr kumimoji="1" lang="zh-CN" altLang="en-US" dirty="0"/>
              <a:t>这样我们就可以找到一个合适的</a:t>
            </a:r>
            <a:r>
              <a:rPr kumimoji="1" lang="en-US" altLang="zh-CN" dirty="0"/>
              <a:t>s</a:t>
            </a:r>
            <a:r>
              <a:rPr kumimoji="1" lang="zh-CN" altLang="en-US" dirty="0"/>
              <a:t>和</a:t>
            </a:r>
            <a:r>
              <a:rPr kumimoji="1" lang="en-US" altLang="zh-CN" dirty="0"/>
              <a:t>t</a:t>
            </a:r>
            <a:r>
              <a:rPr kumimoji="1" lang="zh-CN" altLang="en-US" dirty="0"/>
              <a:t>了</a:t>
            </a:r>
            <a:r>
              <a:rPr kumimoji="1" lang="en-US" altLang="zh-CN" dirty="0"/>
              <a:t>.</a:t>
            </a:r>
            <a:r>
              <a:rPr kumimoji="1" lang="zh-CN" altLang="en-US" dirty="0"/>
              <a:t> </a:t>
            </a:r>
          </a:p>
        </p:txBody>
      </p:sp>
      <p:sp>
        <p:nvSpPr>
          <p:cNvPr id="18" name="TextBox 17">
            <a:extLst>
              <a:ext uri="{FF2B5EF4-FFF2-40B4-BE49-F238E27FC236}">
                <a16:creationId xmlns:a16="http://schemas.microsoft.com/office/drawing/2014/main" id="{C9615C93-CFF5-8095-A42E-B44AACB1FBE2}"/>
              </a:ext>
            </a:extLst>
          </p:cNvPr>
          <p:cNvSpPr txBox="1"/>
          <p:nvPr/>
        </p:nvSpPr>
        <p:spPr>
          <a:xfrm>
            <a:off x="1464615" y="4944659"/>
            <a:ext cx="2954655" cy="369332"/>
          </a:xfrm>
          <a:prstGeom prst="rect">
            <a:avLst/>
          </a:prstGeom>
          <a:noFill/>
        </p:spPr>
        <p:txBody>
          <a:bodyPr wrap="none" rtlCol="0">
            <a:spAutoFit/>
          </a:bodyPr>
          <a:lstStyle/>
          <a:p>
            <a:r>
              <a:rPr kumimoji="1" lang="zh-CN" altLang="en-US" dirty="0"/>
              <a:t>那我们一直这样</a:t>
            </a:r>
            <a:r>
              <a:rPr kumimoji="1" lang="en-US" altLang="zh-CN" dirty="0"/>
              <a:t>pour</a:t>
            </a:r>
            <a:r>
              <a:rPr kumimoji="1" lang="zh-CN" altLang="en-US" dirty="0"/>
              <a:t>下去</a:t>
            </a:r>
            <a:r>
              <a:rPr kumimoji="1" lang="en-US" altLang="zh-CN" dirty="0"/>
              <a:t>…</a:t>
            </a:r>
            <a:endParaRPr kumimoji="1" lang="zh-CN" altLang="en-US" dirty="0"/>
          </a:p>
        </p:txBody>
      </p:sp>
      <p:sp>
        <p:nvSpPr>
          <p:cNvPr id="19" name="TextBox 18">
            <a:extLst>
              <a:ext uri="{FF2B5EF4-FFF2-40B4-BE49-F238E27FC236}">
                <a16:creationId xmlns:a16="http://schemas.microsoft.com/office/drawing/2014/main" id="{2AB8BE97-1649-4991-57A6-B659F87D8E1C}"/>
              </a:ext>
            </a:extLst>
          </p:cNvPr>
          <p:cNvSpPr txBox="1"/>
          <p:nvPr/>
        </p:nvSpPr>
        <p:spPr>
          <a:xfrm>
            <a:off x="1513490" y="5659821"/>
            <a:ext cx="2390398" cy="369332"/>
          </a:xfrm>
          <a:prstGeom prst="rect">
            <a:avLst/>
          </a:prstGeom>
          <a:noFill/>
        </p:spPr>
        <p:txBody>
          <a:bodyPr wrap="none" rtlCol="0">
            <a:spAutoFit/>
          </a:bodyPr>
          <a:lstStyle/>
          <a:p>
            <a:r>
              <a:rPr kumimoji="1" lang="zh-CN" altLang="en-US" dirty="0"/>
              <a:t>我们找到了一个通解</a:t>
            </a:r>
            <a:r>
              <a:rPr kumimoji="1" lang="en-US" altLang="zh-CN" dirty="0"/>
              <a:t>.</a:t>
            </a:r>
            <a:r>
              <a:rPr kumimoji="1" lang="zh-CN" altLang="en-US" dirty="0"/>
              <a:t> </a:t>
            </a:r>
          </a:p>
        </p:txBody>
      </p:sp>
    </p:spTree>
    <p:extLst>
      <p:ext uri="{BB962C8B-B14F-4D97-AF65-F5344CB8AC3E}">
        <p14:creationId xmlns:p14="http://schemas.microsoft.com/office/powerpoint/2010/main" val="64999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5703228" cy="369332"/>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p:txBody>
      </p:sp>
      <p:pic>
        <p:nvPicPr>
          <p:cNvPr id="5" name="Picture 4">
            <a:extLst>
              <a:ext uri="{FF2B5EF4-FFF2-40B4-BE49-F238E27FC236}">
                <a16:creationId xmlns:a16="http://schemas.microsoft.com/office/drawing/2014/main" id="{8B71D0E2-53AE-8C73-4F7C-8238D3E9BC21}"/>
              </a:ext>
            </a:extLst>
          </p:cNvPr>
          <p:cNvPicPr>
            <a:picLocks noChangeAspect="1"/>
          </p:cNvPicPr>
          <p:nvPr/>
        </p:nvPicPr>
        <p:blipFill>
          <a:blip r:embed="rId2"/>
          <a:stretch>
            <a:fillRect/>
          </a:stretch>
        </p:blipFill>
        <p:spPr>
          <a:xfrm>
            <a:off x="1098076" y="2125788"/>
            <a:ext cx="6604000" cy="1422400"/>
          </a:xfrm>
          <a:prstGeom prst="rect">
            <a:avLst/>
          </a:prstGeom>
        </p:spPr>
      </p:pic>
      <p:sp>
        <p:nvSpPr>
          <p:cNvPr id="7" name="TextBox 6">
            <a:extLst>
              <a:ext uri="{FF2B5EF4-FFF2-40B4-BE49-F238E27FC236}">
                <a16:creationId xmlns:a16="http://schemas.microsoft.com/office/drawing/2014/main" id="{49EEB597-D4C8-3F26-6B14-83FA427976CF}"/>
              </a:ext>
            </a:extLst>
          </p:cNvPr>
          <p:cNvSpPr txBox="1"/>
          <p:nvPr/>
        </p:nvSpPr>
        <p:spPr>
          <a:xfrm>
            <a:off x="1150883" y="1756456"/>
            <a:ext cx="1928733" cy="369332"/>
          </a:xfrm>
          <a:prstGeom prst="rect">
            <a:avLst/>
          </a:prstGeom>
          <a:noFill/>
        </p:spPr>
        <p:txBody>
          <a:bodyPr wrap="none" rtlCol="0">
            <a:spAutoFit/>
          </a:bodyPr>
          <a:lstStyle/>
          <a:p>
            <a:r>
              <a:rPr kumimoji="1" lang="zh-CN" altLang="en-US" dirty="0"/>
              <a:t>一个有趣的策略</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79572432-9B50-C176-4DA3-96568F5FC6E5}"/>
              </a:ext>
            </a:extLst>
          </p:cNvPr>
          <p:cNvPicPr>
            <a:picLocks noChangeAspect="1"/>
          </p:cNvPicPr>
          <p:nvPr/>
        </p:nvPicPr>
        <p:blipFill>
          <a:blip r:embed="rId3"/>
          <a:stretch>
            <a:fillRect/>
          </a:stretch>
        </p:blipFill>
        <p:spPr>
          <a:xfrm>
            <a:off x="1098076" y="3562301"/>
            <a:ext cx="6858000" cy="469900"/>
          </a:xfrm>
          <a:prstGeom prst="rect">
            <a:avLst/>
          </a:prstGeom>
        </p:spPr>
      </p:pic>
      <p:pic>
        <p:nvPicPr>
          <p:cNvPr id="9" name="Picture 8">
            <a:extLst>
              <a:ext uri="{FF2B5EF4-FFF2-40B4-BE49-F238E27FC236}">
                <a16:creationId xmlns:a16="http://schemas.microsoft.com/office/drawing/2014/main" id="{47271B0A-2EDA-2E2C-85D8-92116F26E4C1}"/>
              </a:ext>
            </a:extLst>
          </p:cNvPr>
          <p:cNvPicPr>
            <a:picLocks noChangeAspect="1"/>
          </p:cNvPicPr>
          <p:nvPr/>
        </p:nvPicPr>
        <p:blipFill>
          <a:blip r:embed="rId4"/>
          <a:stretch>
            <a:fillRect/>
          </a:stretch>
        </p:blipFill>
        <p:spPr>
          <a:xfrm>
            <a:off x="1161576" y="4047020"/>
            <a:ext cx="6731000" cy="444500"/>
          </a:xfrm>
          <a:prstGeom prst="rect">
            <a:avLst/>
          </a:prstGeom>
        </p:spPr>
      </p:pic>
      <p:pic>
        <p:nvPicPr>
          <p:cNvPr id="10" name="Picture 9">
            <a:extLst>
              <a:ext uri="{FF2B5EF4-FFF2-40B4-BE49-F238E27FC236}">
                <a16:creationId xmlns:a16="http://schemas.microsoft.com/office/drawing/2014/main" id="{76882E14-C448-815D-AF89-3A4E1D9F5377}"/>
              </a:ext>
            </a:extLst>
          </p:cNvPr>
          <p:cNvPicPr>
            <a:picLocks noChangeAspect="1"/>
          </p:cNvPicPr>
          <p:nvPr/>
        </p:nvPicPr>
        <p:blipFill>
          <a:blip r:embed="rId5"/>
          <a:stretch>
            <a:fillRect/>
          </a:stretch>
        </p:blipFill>
        <p:spPr>
          <a:xfrm>
            <a:off x="1199676" y="4506339"/>
            <a:ext cx="6654800" cy="393700"/>
          </a:xfrm>
          <a:prstGeom prst="rect">
            <a:avLst/>
          </a:prstGeom>
        </p:spPr>
      </p:pic>
    </p:spTree>
    <p:extLst>
      <p:ext uri="{BB962C8B-B14F-4D97-AF65-F5344CB8AC3E}">
        <p14:creationId xmlns:p14="http://schemas.microsoft.com/office/powerpoint/2010/main" val="10650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pic>
        <p:nvPicPr>
          <p:cNvPr id="8" name="Picture 7">
            <a:extLst>
              <a:ext uri="{FF2B5EF4-FFF2-40B4-BE49-F238E27FC236}">
                <a16:creationId xmlns:a16="http://schemas.microsoft.com/office/drawing/2014/main" id="{79572432-9B50-C176-4DA3-96568F5FC6E5}"/>
              </a:ext>
            </a:extLst>
          </p:cNvPr>
          <p:cNvPicPr>
            <a:picLocks noChangeAspect="1"/>
          </p:cNvPicPr>
          <p:nvPr/>
        </p:nvPicPr>
        <p:blipFill>
          <a:blip r:embed="rId2"/>
          <a:stretch>
            <a:fillRect/>
          </a:stretch>
        </p:blipFill>
        <p:spPr>
          <a:xfrm>
            <a:off x="1143000" y="913694"/>
            <a:ext cx="6858000" cy="469900"/>
          </a:xfrm>
          <a:prstGeom prst="rect">
            <a:avLst/>
          </a:prstGeom>
        </p:spPr>
      </p:pic>
      <p:pic>
        <p:nvPicPr>
          <p:cNvPr id="9" name="Picture 8">
            <a:extLst>
              <a:ext uri="{FF2B5EF4-FFF2-40B4-BE49-F238E27FC236}">
                <a16:creationId xmlns:a16="http://schemas.microsoft.com/office/drawing/2014/main" id="{47271B0A-2EDA-2E2C-85D8-92116F26E4C1}"/>
              </a:ext>
            </a:extLst>
          </p:cNvPr>
          <p:cNvPicPr>
            <a:picLocks noChangeAspect="1"/>
          </p:cNvPicPr>
          <p:nvPr/>
        </p:nvPicPr>
        <p:blipFill>
          <a:blip r:embed="rId3"/>
          <a:stretch>
            <a:fillRect/>
          </a:stretch>
        </p:blipFill>
        <p:spPr>
          <a:xfrm>
            <a:off x="1206500" y="1398413"/>
            <a:ext cx="6731000" cy="444500"/>
          </a:xfrm>
          <a:prstGeom prst="rect">
            <a:avLst/>
          </a:prstGeom>
        </p:spPr>
      </p:pic>
      <p:pic>
        <p:nvPicPr>
          <p:cNvPr id="10" name="Picture 9">
            <a:extLst>
              <a:ext uri="{FF2B5EF4-FFF2-40B4-BE49-F238E27FC236}">
                <a16:creationId xmlns:a16="http://schemas.microsoft.com/office/drawing/2014/main" id="{76882E14-C448-815D-AF89-3A4E1D9F5377}"/>
              </a:ext>
            </a:extLst>
          </p:cNvPr>
          <p:cNvPicPr>
            <a:picLocks noChangeAspect="1"/>
          </p:cNvPicPr>
          <p:nvPr/>
        </p:nvPicPr>
        <p:blipFill>
          <a:blip r:embed="rId4"/>
          <a:stretch>
            <a:fillRect/>
          </a:stretch>
        </p:blipFill>
        <p:spPr>
          <a:xfrm>
            <a:off x="1244600" y="1857732"/>
            <a:ext cx="6654800" cy="393700"/>
          </a:xfrm>
          <a:prstGeom prst="rect">
            <a:avLst/>
          </a:prstGeom>
        </p:spPr>
      </p:pic>
      <p:pic>
        <p:nvPicPr>
          <p:cNvPr id="6" name="Picture 5">
            <a:extLst>
              <a:ext uri="{FF2B5EF4-FFF2-40B4-BE49-F238E27FC236}">
                <a16:creationId xmlns:a16="http://schemas.microsoft.com/office/drawing/2014/main" id="{C58DBF36-5DD5-387E-63C1-0D07B1E1F8D1}"/>
              </a:ext>
            </a:extLst>
          </p:cNvPr>
          <p:cNvPicPr>
            <a:picLocks noChangeAspect="1"/>
          </p:cNvPicPr>
          <p:nvPr/>
        </p:nvPicPr>
        <p:blipFill>
          <a:blip r:embed="rId5"/>
          <a:stretch>
            <a:fillRect/>
          </a:stretch>
        </p:blipFill>
        <p:spPr>
          <a:xfrm>
            <a:off x="1130299" y="2196085"/>
            <a:ext cx="6877441" cy="4296788"/>
          </a:xfrm>
          <a:prstGeom prst="rect">
            <a:avLst/>
          </a:prstGeom>
        </p:spPr>
      </p:pic>
    </p:spTree>
    <p:extLst>
      <p:ext uri="{BB962C8B-B14F-4D97-AF65-F5344CB8AC3E}">
        <p14:creationId xmlns:p14="http://schemas.microsoft.com/office/powerpoint/2010/main" val="3540164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pic>
        <p:nvPicPr>
          <p:cNvPr id="5" name="Picture 4">
            <a:extLst>
              <a:ext uri="{FF2B5EF4-FFF2-40B4-BE49-F238E27FC236}">
                <a16:creationId xmlns:a16="http://schemas.microsoft.com/office/drawing/2014/main" id="{B89230FF-5885-2F3E-C7B7-B1578DFEDCAC}"/>
              </a:ext>
            </a:extLst>
          </p:cNvPr>
          <p:cNvPicPr>
            <a:picLocks noChangeAspect="1"/>
          </p:cNvPicPr>
          <p:nvPr/>
        </p:nvPicPr>
        <p:blipFill>
          <a:blip r:embed="rId2"/>
          <a:stretch>
            <a:fillRect/>
          </a:stretch>
        </p:blipFill>
        <p:spPr>
          <a:xfrm>
            <a:off x="932136" y="1682312"/>
            <a:ext cx="6743700" cy="876300"/>
          </a:xfrm>
          <a:prstGeom prst="rect">
            <a:avLst/>
          </a:prstGeom>
        </p:spPr>
      </p:pic>
      <p:sp>
        <p:nvSpPr>
          <p:cNvPr id="7" name="TextBox 6">
            <a:extLst>
              <a:ext uri="{FF2B5EF4-FFF2-40B4-BE49-F238E27FC236}">
                <a16:creationId xmlns:a16="http://schemas.microsoft.com/office/drawing/2014/main" id="{09102F80-8D48-C3EB-6317-9E013683391E}"/>
              </a:ext>
            </a:extLst>
          </p:cNvPr>
          <p:cNvSpPr txBox="1"/>
          <p:nvPr/>
        </p:nvSpPr>
        <p:spPr>
          <a:xfrm>
            <a:off x="788277" y="1198179"/>
            <a:ext cx="5703228" cy="646331"/>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a:p>
            <a:endParaRPr kumimoji="1" lang="zh-CN" altLang="en-US" dirty="0"/>
          </a:p>
        </p:txBody>
      </p:sp>
      <p:sp>
        <p:nvSpPr>
          <p:cNvPr id="8" name="TextBox 7">
            <a:extLst>
              <a:ext uri="{FF2B5EF4-FFF2-40B4-BE49-F238E27FC236}">
                <a16:creationId xmlns:a16="http://schemas.microsoft.com/office/drawing/2014/main" id="{53FA3FD4-ED72-E498-893B-C636678C3798}"/>
              </a:ext>
            </a:extLst>
          </p:cNvPr>
          <p:cNvSpPr txBox="1"/>
          <p:nvPr/>
        </p:nvSpPr>
        <p:spPr>
          <a:xfrm>
            <a:off x="851338" y="2822028"/>
            <a:ext cx="2749471" cy="369332"/>
          </a:xfrm>
          <a:prstGeom prst="rect">
            <a:avLst/>
          </a:prstGeom>
          <a:noFill/>
        </p:spPr>
        <p:txBody>
          <a:bodyPr wrap="none" rtlCol="0">
            <a:spAutoFit/>
          </a:bodyPr>
          <a:lstStyle/>
          <a:p>
            <a:r>
              <a:rPr kumimoji="1" lang="en-US" altLang="zh-CN" dirty="0"/>
              <a:t>5.</a:t>
            </a:r>
            <a:r>
              <a:rPr kumimoji="1" lang="zh-CN" altLang="en-US" dirty="0"/>
              <a:t> 最大公约数的一些性质</a:t>
            </a:r>
          </a:p>
        </p:txBody>
      </p:sp>
      <p:pic>
        <p:nvPicPr>
          <p:cNvPr id="9" name="Picture 8">
            <a:extLst>
              <a:ext uri="{FF2B5EF4-FFF2-40B4-BE49-F238E27FC236}">
                <a16:creationId xmlns:a16="http://schemas.microsoft.com/office/drawing/2014/main" id="{47A56719-2B6A-B6AD-9880-529803765421}"/>
              </a:ext>
            </a:extLst>
          </p:cNvPr>
          <p:cNvPicPr>
            <a:picLocks noChangeAspect="1"/>
          </p:cNvPicPr>
          <p:nvPr/>
        </p:nvPicPr>
        <p:blipFill>
          <a:blip r:embed="rId3"/>
          <a:stretch>
            <a:fillRect/>
          </a:stretch>
        </p:blipFill>
        <p:spPr>
          <a:xfrm>
            <a:off x="1246405" y="3200400"/>
            <a:ext cx="5245100" cy="2222500"/>
          </a:xfrm>
          <a:prstGeom prst="rect">
            <a:avLst/>
          </a:prstGeom>
        </p:spPr>
      </p:pic>
    </p:spTree>
    <p:extLst>
      <p:ext uri="{BB962C8B-B14F-4D97-AF65-F5344CB8AC3E}">
        <p14:creationId xmlns:p14="http://schemas.microsoft.com/office/powerpoint/2010/main" val="9042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质数与关于质数的谜团</a:t>
            </a:r>
          </a:p>
        </p:txBody>
      </p:sp>
      <p:sp>
        <p:nvSpPr>
          <p:cNvPr id="4" name="TextBox 3">
            <a:extLst>
              <a:ext uri="{FF2B5EF4-FFF2-40B4-BE49-F238E27FC236}">
                <a16:creationId xmlns:a16="http://schemas.microsoft.com/office/drawing/2014/main" id="{D8112A17-FAA4-AF28-5674-CC9C2BB77E6D}"/>
              </a:ext>
            </a:extLst>
          </p:cNvPr>
          <p:cNvSpPr txBox="1"/>
          <p:nvPr/>
        </p:nvSpPr>
        <p:spPr>
          <a:xfrm>
            <a:off x="788276" y="1229710"/>
            <a:ext cx="902811" cy="369332"/>
          </a:xfrm>
          <a:prstGeom prst="rect">
            <a:avLst/>
          </a:prstGeom>
          <a:noFill/>
        </p:spPr>
        <p:txBody>
          <a:bodyPr wrap="none" rtlCol="0">
            <a:spAutoFit/>
          </a:bodyPr>
          <a:lstStyle/>
          <a:p>
            <a:r>
              <a:rPr kumimoji="1" lang="en-US" altLang="zh-CN" dirty="0"/>
              <a:t>1.</a:t>
            </a:r>
            <a:r>
              <a:rPr kumimoji="1" lang="zh-CN" altLang="en-US" dirty="0"/>
              <a:t> </a:t>
            </a:r>
            <a:r>
              <a:rPr kumimoji="1" lang="zh-CN" altLang="en-CN" dirty="0"/>
              <a:t>质数</a:t>
            </a:r>
            <a:endParaRPr kumimoji="1" lang="zh-CN" altLang="en-US" dirty="0"/>
          </a:p>
        </p:txBody>
      </p:sp>
      <p:pic>
        <p:nvPicPr>
          <p:cNvPr id="6" name="Picture 5">
            <a:extLst>
              <a:ext uri="{FF2B5EF4-FFF2-40B4-BE49-F238E27FC236}">
                <a16:creationId xmlns:a16="http://schemas.microsoft.com/office/drawing/2014/main" id="{8F518598-9B00-8479-C869-C5BC13974702}"/>
              </a:ext>
            </a:extLst>
          </p:cNvPr>
          <p:cNvPicPr>
            <a:picLocks noChangeAspect="1"/>
          </p:cNvPicPr>
          <p:nvPr/>
        </p:nvPicPr>
        <p:blipFill>
          <a:blip r:embed="rId2"/>
          <a:stretch>
            <a:fillRect/>
          </a:stretch>
        </p:blipFill>
        <p:spPr>
          <a:xfrm>
            <a:off x="944617" y="1788228"/>
            <a:ext cx="6781800" cy="685800"/>
          </a:xfrm>
          <a:prstGeom prst="rect">
            <a:avLst/>
          </a:prstGeom>
        </p:spPr>
      </p:pic>
      <p:grpSp>
        <p:nvGrpSpPr>
          <p:cNvPr id="10" name="Group 9">
            <a:extLst>
              <a:ext uri="{FF2B5EF4-FFF2-40B4-BE49-F238E27FC236}">
                <a16:creationId xmlns:a16="http://schemas.microsoft.com/office/drawing/2014/main" id="{26709A8B-CDB0-7A56-E8DB-5F62CFBAD880}"/>
              </a:ext>
            </a:extLst>
          </p:cNvPr>
          <p:cNvGrpSpPr/>
          <p:nvPr/>
        </p:nvGrpSpPr>
        <p:grpSpPr>
          <a:xfrm>
            <a:off x="6257921" y="215894"/>
            <a:ext cx="2405518" cy="1572334"/>
            <a:chOff x="628652" y="2280213"/>
            <a:chExt cx="5543020" cy="1572334"/>
          </a:xfrm>
        </p:grpSpPr>
        <p:sp>
          <p:nvSpPr>
            <p:cNvPr id="11" name="Rounded Rectangle 10">
              <a:extLst>
                <a:ext uri="{FF2B5EF4-FFF2-40B4-BE49-F238E27FC236}">
                  <a16:creationId xmlns:a16="http://schemas.microsoft.com/office/drawing/2014/main" id="{78BA0B7C-6EF1-BB9C-60FC-E654516685BE}"/>
                </a:ext>
              </a:extLst>
            </p:cNvPr>
            <p:cNvSpPr/>
            <p:nvPr/>
          </p:nvSpPr>
          <p:spPr>
            <a:xfrm>
              <a:off x="628652" y="2592729"/>
              <a:ext cx="5543020" cy="1259818"/>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ectangle 11">
              <a:extLst>
                <a:ext uri="{FF2B5EF4-FFF2-40B4-BE49-F238E27FC236}">
                  <a16:creationId xmlns:a16="http://schemas.microsoft.com/office/drawing/2014/main" id="{5BF9EB0A-1612-5CA0-884E-70DDBC24CC54}"/>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3" name="TextBox 12">
              <a:extLst>
                <a:ext uri="{FF2B5EF4-FFF2-40B4-BE49-F238E27FC236}">
                  <a16:creationId xmlns:a16="http://schemas.microsoft.com/office/drawing/2014/main" id="{811D5D4A-6431-6584-3A1F-7CEFAF7C6EA4}"/>
                </a:ext>
              </a:extLst>
            </p:cNvPr>
            <p:cNvSpPr txBox="1"/>
            <p:nvPr/>
          </p:nvSpPr>
          <p:spPr>
            <a:xfrm>
              <a:off x="844954" y="2761005"/>
              <a:ext cx="5270298" cy="923330"/>
            </a:xfrm>
            <a:prstGeom prst="rect">
              <a:avLst/>
            </a:prstGeom>
            <a:noFill/>
          </p:spPr>
          <p:txBody>
            <a:bodyPr wrap="square">
              <a:spAutoFit/>
            </a:bodyPr>
            <a:lstStyle/>
            <a:p>
              <a:r>
                <a:rPr kumimoji="1" lang="en-CN" altLang="zh-CN" dirty="0"/>
                <a:t>prime</a:t>
              </a:r>
              <a:r>
                <a:rPr kumimoji="1" lang="zh-CN" altLang="en-US" dirty="0"/>
                <a:t> 质数</a:t>
              </a:r>
              <a:endParaRPr kumimoji="1" lang="en-US" altLang="zh-CN" dirty="0"/>
            </a:p>
            <a:p>
              <a:r>
                <a:rPr kumimoji="1" lang="en-US" altLang="zh-CN" dirty="0"/>
                <a:t>composite</a:t>
              </a:r>
              <a:r>
                <a:rPr kumimoji="1" lang="zh-CN" altLang="en-US" dirty="0"/>
                <a:t> 合数</a:t>
              </a:r>
              <a:endParaRPr kumimoji="1" lang="en-US" altLang="zh-CN" dirty="0"/>
            </a:p>
            <a:p>
              <a:r>
                <a:rPr kumimoji="1" lang="en-US" altLang="zh-CN" dirty="0"/>
                <a:t>conjecture</a:t>
              </a:r>
              <a:r>
                <a:rPr kumimoji="1" lang="zh-CN" altLang="en-US" dirty="0"/>
                <a:t> 猜想</a:t>
              </a:r>
            </a:p>
          </p:txBody>
        </p:sp>
      </p:grpSp>
      <p:sp>
        <p:nvSpPr>
          <p:cNvPr id="14" name="TextBox 13">
            <a:extLst>
              <a:ext uri="{FF2B5EF4-FFF2-40B4-BE49-F238E27FC236}">
                <a16:creationId xmlns:a16="http://schemas.microsoft.com/office/drawing/2014/main" id="{DDF603BA-33A4-2A14-5687-E182B3654C60}"/>
              </a:ext>
            </a:extLst>
          </p:cNvPr>
          <p:cNvSpPr txBox="1"/>
          <p:nvPr/>
        </p:nvSpPr>
        <p:spPr>
          <a:xfrm>
            <a:off x="772511" y="2669939"/>
            <a:ext cx="2980303" cy="369332"/>
          </a:xfrm>
          <a:prstGeom prst="rect">
            <a:avLst/>
          </a:prstGeom>
          <a:noFill/>
        </p:spPr>
        <p:txBody>
          <a:bodyPr wrap="none" rtlCol="0">
            <a:spAutoFit/>
          </a:bodyPr>
          <a:lstStyle/>
          <a:p>
            <a:r>
              <a:rPr kumimoji="1" lang="en-US" altLang="zh-CN" dirty="0"/>
              <a:t>2.</a:t>
            </a:r>
            <a:r>
              <a:rPr kumimoji="1" lang="zh-CN" altLang="en-US" dirty="0"/>
              <a:t> 一些有关质数有名的猜想</a:t>
            </a:r>
          </a:p>
        </p:txBody>
      </p:sp>
      <p:pic>
        <p:nvPicPr>
          <p:cNvPr id="15" name="Picture 14">
            <a:extLst>
              <a:ext uri="{FF2B5EF4-FFF2-40B4-BE49-F238E27FC236}">
                <a16:creationId xmlns:a16="http://schemas.microsoft.com/office/drawing/2014/main" id="{5A81BABF-92A8-FCAD-4594-EA208973B236}"/>
              </a:ext>
            </a:extLst>
          </p:cNvPr>
          <p:cNvPicPr>
            <a:picLocks noChangeAspect="1"/>
          </p:cNvPicPr>
          <p:nvPr/>
        </p:nvPicPr>
        <p:blipFill>
          <a:blip r:embed="rId3"/>
          <a:stretch>
            <a:fillRect/>
          </a:stretch>
        </p:blipFill>
        <p:spPr>
          <a:xfrm>
            <a:off x="1143000" y="3006434"/>
            <a:ext cx="6794500" cy="1498600"/>
          </a:xfrm>
          <a:prstGeom prst="rect">
            <a:avLst/>
          </a:prstGeom>
        </p:spPr>
      </p:pic>
      <p:pic>
        <p:nvPicPr>
          <p:cNvPr id="16" name="Picture 15">
            <a:extLst>
              <a:ext uri="{FF2B5EF4-FFF2-40B4-BE49-F238E27FC236}">
                <a16:creationId xmlns:a16="http://schemas.microsoft.com/office/drawing/2014/main" id="{93C3A567-6EFE-487B-D322-41D2AFB6EFF5}"/>
              </a:ext>
            </a:extLst>
          </p:cNvPr>
          <p:cNvPicPr>
            <a:picLocks noChangeAspect="1"/>
          </p:cNvPicPr>
          <p:nvPr/>
        </p:nvPicPr>
        <p:blipFill>
          <a:blip r:embed="rId4"/>
          <a:stretch>
            <a:fillRect/>
          </a:stretch>
        </p:blipFill>
        <p:spPr>
          <a:xfrm>
            <a:off x="1111250" y="4529867"/>
            <a:ext cx="6858000" cy="1752600"/>
          </a:xfrm>
          <a:prstGeom prst="rect">
            <a:avLst/>
          </a:prstGeom>
        </p:spPr>
      </p:pic>
    </p:spTree>
    <p:extLst>
      <p:ext uri="{BB962C8B-B14F-4D97-AF65-F5344CB8AC3E}">
        <p14:creationId xmlns:p14="http://schemas.microsoft.com/office/powerpoint/2010/main" val="398352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solidFill>
                  <a:srgbClr val="FF0000"/>
                </a:solidFill>
              </a:rPr>
              <a:t>整除性 </a:t>
            </a:r>
            <a:r>
              <a:rPr kumimoji="1" lang="en-US" altLang="zh-CN" dirty="0">
                <a:solidFill>
                  <a:srgbClr val="FF0000"/>
                </a:solidFill>
              </a:rPr>
              <a:t>/</a:t>
            </a:r>
            <a:r>
              <a:rPr kumimoji="1" lang="zh-CN" altLang="en-US" dirty="0">
                <a:solidFill>
                  <a:srgbClr val="FF0000"/>
                </a:solidFill>
              </a:rPr>
              <a:t> </a:t>
            </a:r>
            <a:r>
              <a:rPr kumimoji="1" lang="en-US" altLang="zh-CN" dirty="0">
                <a:solidFill>
                  <a:srgbClr val="FF0000"/>
                </a:solidFill>
              </a:rPr>
              <a:t>divisibility</a:t>
            </a:r>
            <a:endParaRPr kumimoji="1" lang="zh-CN" altLang="en-US" dirty="0">
              <a:solidFill>
                <a:srgbClr val="FF0000"/>
              </a:solidFill>
            </a:endParaRPr>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solidFill>
                  <a:srgbClr val="FF0000"/>
                </a:solidFill>
              </a:rPr>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solidFill>
                  <a:srgbClr val="FF0000"/>
                </a:solidFill>
              </a:rPr>
              <a:t>著名的</a:t>
            </a:r>
            <a:r>
              <a:rPr kumimoji="1" lang="en-US" altLang="zh-CN" dirty="0">
                <a:solidFill>
                  <a:srgbClr val="FF0000"/>
                </a:solidFill>
              </a:rPr>
              <a:t>Euclid</a:t>
            </a:r>
            <a:r>
              <a:rPr kumimoji="1" lang="zh-CN" altLang="en-US" dirty="0">
                <a:solidFill>
                  <a:srgbClr val="FF0000"/>
                </a:solidFill>
              </a:rPr>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solidFill>
                  <a:srgbClr val="FF0000"/>
                </a:solidFill>
              </a:rPr>
              <a:t>最大公约数</a:t>
            </a:r>
            <a:r>
              <a:rPr kumimoji="1" lang="en-US" altLang="zh-CN" dirty="0">
                <a:solidFill>
                  <a:srgbClr val="FF0000"/>
                </a:solidFill>
              </a:rPr>
              <a:t>/Greatest</a:t>
            </a:r>
            <a:r>
              <a:rPr kumimoji="1" lang="zh-CN" altLang="en-US" dirty="0">
                <a:solidFill>
                  <a:srgbClr val="FF0000"/>
                </a:solidFill>
              </a:rPr>
              <a:t> </a:t>
            </a:r>
            <a:r>
              <a:rPr kumimoji="1" lang="en-US" altLang="zh-CN" dirty="0">
                <a:solidFill>
                  <a:srgbClr val="FF0000"/>
                </a:solidFill>
              </a:rPr>
              <a:t>common</a:t>
            </a:r>
            <a:r>
              <a:rPr kumimoji="1" lang="zh-CN" altLang="en-US" dirty="0">
                <a:solidFill>
                  <a:srgbClr val="FF0000"/>
                </a:solidFill>
              </a:rPr>
              <a:t> </a:t>
            </a:r>
            <a:r>
              <a:rPr kumimoji="1" lang="en-US" altLang="zh-CN" dirty="0">
                <a:solidFill>
                  <a:srgbClr val="FF0000"/>
                </a:solidFill>
              </a:rPr>
              <a:t>divisor</a:t>
            </a:r>
            <a:endParaRPr kumimoji="1" lang="zh-CN" altLang="en-US" dirty="0">
              <a:solidFill>
                <a:srgbClr val="FF0000"/>
              </a:solidFill>
            </a:endParaRPr>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3992897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solidFill>
                  <a:srgbClr val="FF0000"/>
                </a:solidFill>
              </a:rPr>
              <a:t>算术基本定理</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fundamental</a:t>
            </a:r>
            <a:r>
              <a:rPr kumimoji="1" lang="zh-CN" altLang="en-US" dirty="0">
                <a:solidFill>
                  <a:srgbClr val="FF0000"/>
                </a:solidFill>
              </a:rPr>
              <a:t> </a:t>
            </a:r>
            <a:r>
              <a:rPr kumimoji="1" lang="en-US" altLang="zh-CN" dirty="0">
                <a:solidFill>
                  <a:srgbClr val="FF0000"/>
                </a:solidFill>
              </a:rPr>
              <a:t>theorem</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arithmetic</a:t>
            </a:r>
            <a:endParaRPr kumimoji="1" lang="zh-CN" altLang="en-US" dirty="0">
              <a:solidFill>
                <a:srgbClr val="FF0000"/>
              </a:solidFill>
            </a:endParaRPr>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401310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pic>
        <p:nvPicPr>
          <p:cNvPr id="4" name="Picture 3">
            <a:extLst>
              <a:ext uri="{FF2B5EF4-FFF2-40B4-BE49-F238E27FC236}">
                <a16:creationId xmlns:a16="http://schemas.microsoft.com/office/drawing/2014/main" id="{ADF8B0F7-428A-9283-1D01-B4DBB2B538F1}"/>
              </a:ext>
            </a:extLst>
          </p:cNvPr>
          <p:cNvPicPr>
            <a:picLocks noChangeAspect="1"/>
          </p:cNvPicPr>
          <p:nvPr/>
        </p:nvPicPr>
        <p:blipFill>
          <a:blip r:embed="rId2"/>
          <a:stretch>
            <a:fillRect/>
          </a:stretch>
        </p:blipFill>
        <p:spPr>
          <a:xfrm>
            <a:off x="3035300" y="1333938"/>
            <a:ext cx="3073400" cy="406400"/>
          </a:xfrm>
          <a:prstGeom prst="rect">
            <a:avLst/>
          </a:prstGeom>
        </p:spPr>
      </p:pic>
      <p:sp>
        <p:nvSpPr>
          <p:cNvPr id="5" name="TextBox 4">
            <a:extLst>
              <a:ext uri="{FF2B5EF4-FFF2-40B4-BE49-F238E27FC236}">
                <a16:creationId xmlns:a16="http://schemas.microsoft.com/office/drawing/2014/main" id="{7CAD23F5-4EAF-7FD6-8F76-14402FBE4572}"/>
              </a:ext>
            </a:extLst>
          </p:cNvPr>
          <p:cNvSpPr txBox="1"/>
          <p:nvPr/>
        </p:nvSpPr>
        <p:spPr>
          <a:xfrm>
            <a:off x="2767660" y="1740338"/>
            <a:ext cx="3801041" cy="369332"/>
          </a:xfrm>
          <a:prstGeom prst="rect">
            <a:avLst/>
          </a:prstGeom>
          <a:noFill/>
        </p:spPr>
        <p:txBody>
          <a:bodyPr wrap="none" rtlCol="0">
            <a:spAutoFit/>
          </a:bodyPr>
          <a:lstStyle/>
          <a:p>
            <a:r>
              <a:rPr kumimoji="1" lang="zh-CN" altLang="en-US" dirty="0"/>
              <a:t>如果不计次序</a:t>
            </a:r>
            <a:r>
              <a:rPr kumimoji="1" lang="en-US" altLang="zh-CN" dirty="0"/>
              <a:t>,</a:t>
            </a:r>
            <a:r>
              <a:rPr kumimoji="1" lang="zh-CN" altLang="en-US" dirty="0"/>
              <a:t> 那么这个是唯一的</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76489F9D-30A3-3A15-54DF-409F4410EFCF}"/>
              </a:ext>
            </a:extLst>
          </p:cNvPr>
          <p:cNvPicPr>
            <a:picLocks noChangeAspect="1"/>
          </p:cNvPicPr>
          <p:nvPr/>
        </p:nvPicPr>
        <p:blipFill>
          <a:blip r:embed="rId3"/>
          <a:stretch>
            <a:fillRect/>
          </a:stretch>
        </p:blipFill>
        <p:spPr>
          <a:xfrm>
            <a:off x="1219200" y="2604656"/>
            <a:ext cx="6705600" cy="635000"/>
          </a:xfrm>
          <a:prstGeom prst="rect">
            <a:avLst/>
          </a:prstGeom>
        </p:spPr>
      </p:pic>
      <p:sp>
        <p:nvSpPr>
          <p:cNvPr id="7" name="TextBox 6">
            <a:extLst>
              <a:ext uri="{FF2B5EF4-FFF2-40B4-BE49-F238E27FC236}">
                <a16:creationId xmlns:a16="http://schemas.microsoft.com/office/drawing/2014/main" id="{CFBA1B1B-AA64-85DB-0F53-E8F7ABB09473}"/>
              </a:ext>
            </a:extLst>
          </p:cNvPr>
          <p:cNvSpPr txBox="1"/>
          <p:nvPr/>
        </p:nvSpPr>
        <p:spPr>
          <a:xfrm>
            <a:off x="930166" y="2238703"/>
            <a:ext cx="1826141" cy="369332"/>
          </a:xfrm>
          <a:prstGeom prst="rect">
            <a:avLst/>
          </a:prstGeom>
          <a:noFill/>
        </p:spPr>
        <p:txBody>
          <a:bodyPr wrap="none" rtlCol="0">
            <a:spAutoFit/>
          </a:bodyPr>
          <a:lstStyle/>
          <a:p>
            <a:r>
              <a:rPr kumimoji="1" lang="en-US" altLang="zh-CN" dirty="0"/>
              <a:t>1.</a:t>
            </a:r>
            <a:r>
              <a:rPr kumimoji="1" lang="zh-CN" altLang="en-US" dirty="0"/>
              <a:t> 代数基本定理</a:t>
            </a:r>
          </a:p>
        </p:txBody>
      </p:sp>
      <p:grpSp>
        <p:nvGrpSpPr>
          <p:cNvPr id="8" name="Group 7">
            <a:extLst>
              <a:ext uri="{FF2B5EF4-FFF2-40B4-BE49-F238E27FC236}">
                <a16:creationId xmlns:a16="http://schemas.microsoft.com/office/drawing/2014/main" id="{0593ED9E-BF69-7BD7-E3DC-83FC577DCCDE}"/>
              </a:ext>
            </a:extLst>
          </p:cNvPr>
          <p:cNvGrpSpPr/>
          <p:nvPr/>
        </p:nvGrpSpPr>
        <p:grpSpPr>
          <a:xfrm>
            <a:off x="6257921" y="215894"/>
            <a:ext cx="2405518" cy="1012330"/>
            <a:chOff x="628652" y="2280213"/>
            <a:chExt cx="5543020" cy="1012330"/>
          </a:xfrm>
        </p:grpSpPr>
        <p:sp>
          <p:nvSpPr>
            <p:cNvPr id="9" name="Rounded Rectangle 8">
              <a:extLst>
                <a:ext uri="{FF2B5EF4-FFF2-40B4-BE49-F238E27FC236}">
                  <a16:creationId xmlns:a16="http://schemas.microsoft.com/office/drawing/2014/main" id="{4B7F35AC-37A9-1576-8B2D-A96B51455E53}"/>
                </a:ext>
              </a:extLst>
            </p:cNvPr>
            <p:cNvSpPr/>
            <p:nvPr/>
          </p:nvSpPr>
          <p:spPr>
            <a:xfrm>
              <a:off x="628652" y="2592729"/>
              <a:ext cx="5543020" cy="699814"/>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9">
              <a:extLst>
                <a:ext uri="{FF2B5EF4-FFF2-40B4-BE49-F238E27FC236}">
                  <a16:creationId xmlns:a16="http://schemas.microsoft.com/office/drawing/2014/main" id="{3471E067-67DF-E1DD-CFAB-3749472DFB6E}"/>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1" name="TextBox 10">
              <a:extLst>
                <a:ext uri="{FF2B5EF4-FFF2-40B4-BE49-F238E27FC236}">
                  <a16:creationId xmlns:a16="http://schemas.microsoft.com/office/drawing/2014/main" id="{664925B3-C927-8BED-64C6-9B1950ECA0CB}"/>
                </a:ext>
              </a:extLst>
            </p:cNvPr>
            <p:cNvSpPr txBox="1"/>
            <p:nvPr/>
          </p:nvSpPr>
          <p:spPr>
            <a:xfrm>
              <a:off x="844954" y="2761005"/>
              <a:ext cx="5270298" cy="369332"/>
            </a:xfrm>
            <a:prstGeom prst="rect">
              <a:avLst/>
            </a:prstGeom>
            <a:noFill/>
          </p:spPr>
          <p:txBody>
            <a:bodyPr wrap="square">
              <a:spAutoFit/>
            </a:bodyPr>
            <a:lstStyle/>
            <a:p>
              <a:r>
                <a:rPr kumimoji="1" lang="en-US" altLang="zh-CN" dirty="0"/>
                <a:t>arithmetic</a:t>
              </a:r>
              <a:r>
                <a:rPr kumimoji="1" lang="zh-CN" altLang="en-US" dirty="0"/>
                <a:t> 代数的</a:t>
              </a:r>
            </a:p>
          </p:txBody>
        </p:sp>
      </p:grpSp>
      <p:sp>
        <p:nvSpPr>
          <p:cNvPr id="12" name="TextBox 11">
            <a:extLst>
              <a:ext uri="{FF2B5EF4-FFF2-40B4-BE49-F238E27FC236}">
                <a16:creationId xmlns:a16="http://schemas.microsoft.com/office/drawing/2014/main" id="{294B1B39-5D94-E8B8-C0BB-D6379C2E97AC}"/>
              </a:ext>
            </a:extLst>
          </p:cNvPr>
          <p:cNvSpPr txBox="1"/>
          <p:nvPr/>
        </p:nvSpPr>
        <p:spPr>
          <a:xfrm>
            <a:off x="930166" y="3381672"/>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4"/>
          <a:stretch>
            <a:fillRect/>
          </a:stretch>
        </p:blipFill>
        <p:spPr>
          <a:xfrm>
            <a:off x="1384300" y="3774652"/>
            <a:ext cx="6375400" cy="520700"/>
          </a:xfrm>
          <a:prstGeom prst="rect">
            <a:avLst/>
          </a:prstGeom>
        </p:spPr>
      </p:pic>
      <p:sp>
        <p:nvSpPr>
          <p:cNvPr id="14" name="TextBox 13">
            <a:extLst>
              <a:ext uri="{FF2B5EF4-FFF2-40B4-BE49-F238E27FC236}">
                <a16:creationId xmlns:a16="http://schemas.microsoft.com/office/drawing/2014/main" id="{49DA9669-DB0A-089B-BD74-134FDD928316}"/>
              </a:ext>
            </a:extLst>
          </p:cNvPr>
          <p:cNvSpPr txBox="1"/>
          <p:nvPr/>
        </p:nvSpPr>
        <p:spPr>
          <a:xfrm>
            <a:off x="1267249" y="4413753"/>
            <a:ext cx="6609502" cy="369332"/>
          </a:xfrm>
          <a:prstGeom prst="rect">
            <a:avLst/>
          </a:prstGeom>
          <a:noFill/>
        </p:spPr>
        <p:txBody>
          <a:bodyPr wrap="none" rtlCol="0">
            <a:spAutoFit/>
          </a:bodyPr>
          <a:lstStyle/>
          <a:p>
            <a:r>
              <a:rPr kumimoji="1" lang="zh-CN" altLang="en-US" dirty="0"/>
              <a:t>你不能用唯一分解定理整这个</a:t>
            </a:r>
            <a:r>
              <a:rPr kumimoji="1" lang="en-US" altLang="zh-CN" dirty="0"/>
              <a:t>!</a:t>
            </a:r>
            <a:r>
              <a:rPr kumimoji="1" lang="zh-CN" altLang="en-US" dirty="0"/>
              <a:t> 我们可以用它导出唯一分解定理</a:t>
            </a:r>
            <a:r>
              <a:rPr kumimoji="1" lang="en-US" altLang="zh-CN" dirty="0"/>
              <a:t>.</a:t>
            </a:r>
            <a:r>
              <a:rPr kumimoji="1" lang="zh-CN" altLang="en-US" dirty="0"/>
              <a:t> </a:t>
            </a:r>
          </a:p>
        </p:txBody>
      </p:sp>
    </p:spTree>
    <p:extLst>
      <p:ext uri="{BB962C8B-B14F-4D97-AF65-F5344CB8AC3E}">
        <p14:creationId xmlns:p14="http://schemas.microsoft.com/office/powerpoint/2010/main" val="33787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grpSp>
        <p:nvGrpSpPr>
          <p:cNvPr id="8" name="Group 7">
            <a:extLst>
              <a:ext uri="{FF2B5EF4-FFF2-40B4-BE49-F238E27FC236}">
                <a16:creationId xmlns:a16="http://schemas.microsoft.com/office/drawing/2014/main" id="{0593ED9E-BF69-7BD7-E3DC-83FC577DCCDE}"/>
              </a:ext>
            </a:extLst>
          </p:cNvPr>
          <p:cNvGrpSpPr/>
          <p:nvPr/>
        </p:nvGrpSpPr>
        <p:grpSpPr>
          <a:xfrm>
            <a:off x="7020677" y="2661833"/>
            <a:ext cx="2381033" cy="1569120"/>
            <a:chOff x="628652" y="2280213"/>
            <a:chExt cx="5486600" cy="1569120"/>
          </a:xfrm>
        </p:grpSpPr>
        <p:sp>
          <p:nvSpPr>
            <p:cNvPr id="10" name="Rectangle 9">
              <a:extLst>
                <a:ext uri="{FF2B5EF4-FFF2-40B4-BE49-F238E27FC236}">
                  <a16:creationId xmlns:a16="http://schemas.microsoft.com/office/drawing/2014/main" id="{3471E067-67DF-E1DD-CFAB-3749472DFB6E}"/>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1" name="TextBox 10">
              <a:extLst>
                <a:ext uri="{FF2B5EF4-FFF2-40B4-BE49-F238E27FC236}">
                  <a16:creationId xmlns:a16="http://schemas.microsoft.com/office/drawing/2014/main" id="{664925B3-C927-8BED-64C6-9B1950ECA0CB}"/>
                </a:ext>
              </a:extLst>
            </p:cNvPr>
            <p:cNvSpPr txBox="1"/>
            <p:nvPr/>
          </p:nvSpPr>
          <p:spPr>
            <a:xfrm>
              <a:off x="844954" y="2761005"/>
              <a:ext cx="5270298" cy="923330"/>
            </a:xfrm>
            <a:prstGeom prst="rect">
              <a:avLst/>
            </a:prstGeom>
            <a:noFill/>
          </p:spPr>
          <p:txBody>
            <a:bodyPr wrap="square">
              <a:spAutoFit/>
            </a:bodyPr>
            <a:lstStyle/>
            <a:p>
              <a:r>
                <a:rPr kumimoji="1" lang="en-US" altLang="zh-CN" dirty="0"/>
                <a:t>claim</a:t>
              </a:r>
              <a:r>
                <a:rPr kumimoji="1" lang="zh-CN" altLang="en-US" dirty="0"/>
                <a:t> 声称</a:t>
              </a:r>
              <a:endParaRPr kumimoji="1" lang="en-US" altLang="zh-CN" dirty="0"/>
            </a:p>
            <a:p>
              <a:r>
                <a:rPr kumimoji="1" lang="en-US" altLang="zh-CN" dirty="0"/>
                <a:t>multiple</a:t>
              </a:r>
              <a:r>
                <a:rPr kumimoji="1" lang="zh-CN" altLang="en-US" dirty="0"/>
                <a:t> 倍数</a:t>
              </a:r>
              <a:endParaRPr kumimoji="1" lang="en-US" altLang="zh-CN" dirty="0"/>
            </a:p>
            <a:p>
              <a:r>
                <a:rPr kumimoji="1" lang="en-US" altLang="zh-CN" dirty="0"/>
                <a:t>otherwise</a:t>
              </a:r>
              <a:r>
                <a:rPr kumimoji="1" lang="zh-CN" altLang="en-US" dirty="0"/>
                <a:t> 否则</a:t>
              </a:r>
            </a:p>
          </p:txBody>
        </p:sp>
        <p:sp>
          <p:nvSpPr>
            <p:cNvPr id="9" name="Rounded Rectangle 8">
              <a:extLst>
                <a:ext uri="{FF2B5EF4-FFF2-40B4-BE49-F238E27FC236}">
                  <a16:creationId xmlns:a16="http://schemas.microsoft.com/office/drawing/2014/main" id="{4B7F35AC-37A9-1576-8B2D-A96B51455E53}"/>
                </a:ext>
              </a:extLst>
            </p:cNvPr>
            <p:cNvSpPr/>
            <p:nvPr/>
          </p:nvSpPr>
          <p:spPr>
            <a:xfrm>
              <a:off x="628652" y="2592729"/>
              <a:ext cx="4504078" cy="1256604"/>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2"/>
          <a:stretch>
            <a:fillRect/>
          </a:stretch>
        </p:blipFill>
        <p:spPr>
          <a:xfrm>
            <a:off x="1267249" y="1438702"/>
            <a:ext cx="6375400" cy="520700"/>
          </a:xfrm>
          <a:prstGeom prst="rect">
            <a:avLst/>
          </a:prstGeom>
        </p:spPr>
      </p:pic>
      <p:pic>
        <p:nvPicPr>
          <p:cNvPr id="15" name="Picture 14">
            <a:extLst>
              <a:ext uri="{FF2B5EF4-FFF2-40B4-BE49-F238E27FC236}">
                <a16:creationId xmlns:a16="http://schemas.microsoft.com/office/drawing/2014/main" id="{E3BFA536-A000-EA05-C66F-FAC99C8F01E2}"/>
              </a:ext>
            </a:extLst>
          </p:cNvPr>
          <p:cNvPicPr>
            <a:picLocks noChangeAspect="1"/>
          </p:cNvPicPr>
          <p:nvPr/>
        </p:nvPicPr>
        <p:blipFill>
          <a:blip r:embed="rId3"/>
          <a:stretch>
            <a:fillRect/>
          </a:stretch>
        </p:blipFill>
        <p:spPr>
          <a:xfrm>
            <a:off x="1267249" y="2080946"/>
            <a:ext cx="3009900" cy="304800"/>
          </a:xfrm>
          <a:prstGeom prst="rect">
            <a:avLst/>
          </a:prstGeom>
        </p:spPr>
      </p:pic>
      <p:grpSp>
        <p:nvGrpSpPr>
          <p:cNvPr id="18" name="Group 17">
            <a:extLst>
              <a:ext uri="{FF2B5EF4-FFF2-40B4-BE49-F238E27FC236}">
                <a16:creationId xmlns:a16="http://schemas.microsoft.com/office/drawing/2014/main" id="{FFB9B281-416C-D774-035D-6CEABADA0E5E}"/>
              </a:ext>
            </a:extLst>
          </p:cNvPr>
          <p:cNvGrpSpPr/>
          <p:nvPr/>
        </p:nvGrpSpPr>
        <p:grpSpPr>
          <a:xfrm>
            <a:off x="4277149" y="2125567"/>
            <a:ext cx="4051463" cy="307777"/>
            <a:chOff x="4277149" y="2125567"/>
            <a:chExt cx="4051463" cy="307777"/>
          </a:xfrm>
        </p:grpSpPr>
        <p:pic>
          <p:nvPicPr>
            <p:cNvPr id="16" name="Picture 15">
              <a:extLst>
                <a:ext uri="{FF2B5EF4-FFF2-40B4-BE49-F238E27FC236}">
                  <a16:creationId xmlns:a16="http://schemas.microsoft.com/office/drawing/2014/main" id="{BB485C65-B0A7-3BA1-98FC-A81AF697A3BE}"/>
                </a:ext>
              </a:extLst>
            </p:cNvPr>
            <p:cNvPicPr>
              <a:picLocks noChangeAspect="1"/>
            </p:cNvPicPr>
            <p:nvPr/>
          </p:nvPicPr>
          <p:blipFill>
            <a:blip r:embed="rId4"/>
            <a:stretch>
              <a:fillRect/>
            </a:stretch>
          </p:blipFill>
          <p:spPr>
            <a:xfrm>
              <a:off x="4277149" y="2141244"/>
              <a:ext cx="3619500" cy="292100"/>
            </a:xfrm>
            <a:prstGeom prst="rect">
              <a:avLst/>
            </a:prstGeom>
          </p:spPr>
        </p:pic>
        <p:sp>
          <p:nvSpPr>
            <p:cNvPr id="17" name="TextBox 16">
              <a:extLst>
                <a:ext uri="{FF2B5EF4-FFF2-40B4-BE49-F238E27FC236}">
                  <a16:creationId xmlns:a16="http://schemas.microsoft.com/office/drawing/2014/main" id="{04846761-88B7-720D-9874-B6819E27C8AF}"/>
                </a:ext>
              </a:extLst>
            </p:cNvPr>
            <p:cNvSpPr txBox="1"/>
            <p:nvPr/>
          </p:nvSpPr>
          <p:spPr>
            <a:xfrm>
              <a:off x="7860214" y="2125567"/>
              <a:ext cx="468398"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of</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p</a:t>
              </a:r>
              <a:endParaRPr kumimoji="1" lang="zh-CN" altLang="en-US" sz="1400" dirty="0">
                <a:latin typeface="Times New Roman" panose="02020603050405020304" pitchFamily="18" charset="0"/>
                <a:cs typeface="Times New Roman" panose="02020603050405020304" pitchFamily="18" charset="0"/>
              </a:endParaRPr>
            </a:p>
          </p:txBody>
        </p:sp>
      </p:grpSp>
      <p:pic>
        <p:nvPicPr>
          <p:cNvPr id="19" name="Picture 18">
            <a:extLst>
              <a:ext uri="{FF2B5EF4-FFF2-40B4-BE49-F238E27FC236}">
                <a16:creationId xmlns:a16="http://schemas.microsoft.com/office/drawing/2014/main" id="{37496049-D7C2-74C2-D84E-5B00D966C24E}"/>
              </a:ext>
            </a:extLst>
          </p:cNvPr>
          <p:cNvPicPr>
            <a:picLocks noChangeAspect="1"/>
          </p:cNvPicPr>
          <p:nvPr/>
        </p:nvPicPr>
        <p:blipFill>
          <a:blip r:embed="rId5"/>
          <a:stretch>
            <a:fillRect/>
          </a:stretch>
        </p:blipFill>
        <p:spPr>
          <a:xfrm>
            <a:off x="1455477" y="2507290"/>
            <a:ext cx="2247900" cy="279400"/>
          </a:xfrm>
          <a:prstGeom prst="rect">
            <a:avLst/>
          </a:prstGeom>
        </p:spPr>
      </p:pic>
      <p:pic>
        <p:nvPicPr>
          <p:cNvPr id="20" name="Picture 19">
            <a:extLst>
              <a:ext uri="{FF2B5EF4-FFF2-40B4-BE49-F238E27FC236}">
                <a16:creationId xmlns:a16="http://schemas.microsoft.com/office/drawing/2014/main" id="{B462AEC3-3B3E-5DEC-47DF-E1F48CB83866}"/>
              </a:ext>
            </a:extLst>
          </p:cNvPr>
          <p:cNvPicPr>
            <a:picLocks noChangeAspect="1"/>
          </p:cNvPicPr>
          <p:nvPr/>
        </p:nvPicPr>
        <p:blipFill>
          <a:blip r:embed="rId6"/>
          <a:stretch>
            <a:fillRect/>
          </a:stretch>
        </p:blipFill>
        <p:spPr>
          <a:xfrm>
            <a:off x="3736072" y="2526340"/>
            <a:ext cx="2692400" cy="241300"/>
          </a:xfrm>
          <a:prstGeom prst="rect">
            <a:avLst/>
          </a:prstGeom>
        </p:spPr>
      </p:pic>
      <p:sp>
        <p:nvSpPr>
          <p:cNvPr id="23" name="Cloud Callout 22">
            <a:extLst>
              <a:ext uri="{FF2B5EF4-FFF2-40B4-BE49-F238E27FC236}">
                <a16:creationId xmlns:a16="http://schemas.microsoft.com/office/drawing/2014/main" id="{73EA0A2B-7502-F4C0-D162-3D637F634782}"/>
              </a:ext>
            </a:extLst>
          </p:cNvPr>
          <p:cNvSpPr/>
          <p:nvPr/>
        </p:nvSpPr>
        <p:spPr>
          <a:xfrm>
            <a:off x="6064400" y="1610579"/>
            <a:ext cx="2669824" cy="624454"/>
          </a:xfrm>
          <a:prstGeom prst="cloudCallout">
            <a:avLst>
              <a:gd name="adj1" fmla="val -39050"/>
              <a:gd name="adj2" fmla="val 95162"/>
            </a:avLst>
          </a:prstGeom>
          <a:ln/>
        </p:spPr>
        <p:style>
          <a:lnRef idx="2">
            <a:schemeClr val="dk1"/>
          </a:lnRef>
          <a:fillRef idx="1">
            <a:schemeClr val="lt1"/>
          </a:fillRef>
          <a:effectRef idx="0">
            <a:schemeClr val="dk1"/>
          </a:effectRef>
          <a:fontRef idx="minor">
            <a:schemeClr val="dk1"/>
          </a:fontRef>
        </p:style>
        <p:txBody>
          <a:bodyPr rtlCol="0" anchor="t"/>
          <a:lstStyle/>
          <a:p>
            <a:r>
              <a:rPr kumimoji="1" lang="en-US" altLang="zh-CN" sz="1050" dirty="0"/>
              <a:t>Since</a:t>
            </a:r>
            <a:r>
              <a:rPr kumimoji="1" lang="zh-CN" altLang="en-US" sz="1050" dirty="0"/>
              <a:t> </a:t>
            </a:r>
            <a:r>
              <a:rPr kumimoji="1" lang="en-US" altLang="zh-CN" sz="1050" dirty="0"/>
              <a:t>1</a:t>
            </a:r>
            <a:r>
              <a:rPr kumimoji="1" lang="zh-CN" altLang="en-US" sz="1050" dirty="0"/>
              <a:t> </a:t>
            </a:r>
            <a:r>
              <a:rPr kumimoji="1" lang="en-US" altLang="zh-CN" sz="1050" dirty="0"/>
              <a:t>and</a:t>
            </a:r>
            <a:r>
              <a:rPr kumimoji="1" lang="zh-CN" altLang="en-US" sz="1050" dirty="0"/>
              <a:t> </a:t>
            </a:r>
            <a:r>
              <a:rPr kumimoji="1" lang="en-US" altLang="zh-CN" sz="1050" dirty="0"/>
              <a:t>p</a:t>
            </a:r>
            <a:r>
              <a:rPr kumimoji="1" lang="zh-CN" altLang="en-US" sz="1050" dirty="0"/>
              <a:t> </a:t>
            </a:r>
            <a:r>
              <a:rPr kumimoji="1" lang="en-US" altLang="zh-CN" sz="1050" dirty="0"/>
              <a:t>are</a:t>
            </a:r>
            <a:r>
              <a:rPr kumimoji="1" lang="zh-CN" altLang="en-US" sz="1050" dirty="0"/>
              <a:t> </a:t>
            </a:r>
            <a:r>
              <a:rPr kumimoji="1" lang="en-US" altLang="zh-CN" sz="1050" dirty="0"/>
              <a:t>the</a:t>
            </a:r>
            <a:r>
              <a:rPr kumimoji="1" lang="zh-CN" altLang="en-US" sz="1050" dirty="0"/>
              <a:t> </a:t>
            </a:r>
            <a:r>
              <a:rPr kumimoji="1" lang="en-US" altLang="zh-CN" sz="1050" dirty="0"/>
              <a:t>only</a:t>
            </a:r>
            <a:r>
              <a:rPr kumimoji="1" lang="zh-CN" altLang="en-US" sz="1050" dirty="0"/>
              <a:t> </a:t>
            </a:r>
            <a:r>
              <a:rPr kumimoji="1" lang="en-US" altLang="zh-CN" sz="1050" dirty="0"/>
              <a:t>positive</a:t>
            </a:r>
            <a:r>
              <a:rPr kumimoji="1" lang="zh-CN" altLang="en-US" sz="1050" dirty="0"/>
              <a:t> </a:t>
            </a:r>
            <a:r>
              <a:rPr kumimoji="1" lang="en-US" altLang="zh-CN" sz="1050" dirty="0"/>
              <a:t>divisors</a:t>
            </a:r>
            <a:r>
              <a:rPr kumimoji="1" lang="zh-CN" altLang="en-US" sz="1050" dirty="0"/>
              <a:t> </a:t>
            </a:r>
            <a:r>
              <a:rPr kumimoji="1" lang="en-US" altLang="zh-CN" sz="1050" dirty="0"/>
              <a:t>of</a:t>
            </a:r>
            <a:r>
              <a:rPr kumimoji="1" lang="zh-CN" altLang="en-US" sz="1050" dirty="0"/>
              <a:t> </a:t>
            </a:r>
            <a:r>
              <a:rPr kumimoji="1" lang="en-US" altLang="zh-CN" sz="1050" dirty="0"/>
              <a:t>p</a:t>
            </a:r>
            <a:endParaRPr kumimoji="1" lang="zh-CN" altLang="en-US" sz="1050" dirty="0"/>
          </a:p>
        </p:txBody>
      </p:sp>
      <p:pic>
        <p:nvPicPr>
          <p:cNvPr id="24" name="Picture 23">
            <a:extLst>
              <a:ext uri="{FF2B5EF4-FFF2-40B4-BE49-F238E27FC236}">
                <a16:creationId xmlns:a16="http://schemas.microsoft.com/office/drawing/2014/main" id="{37F28F60-02E6-56F2-BA46-DD73F66BE6FF}"/>
              </a:ext>
            </a:extLst>
          </p:cNvPr>
          <p:cNvPicPr>
            <a:picLocks noChangeAspect="1"/>
          </p:cNvPicPr>
          <p:nvPr/>
        </p:nvPicPr>
        <p:blipFill>
          <a:blip r:embed="rId7"/>
          <a:stretch>
            <a:fillRect/>
          </a:stretch>
        </p:blipFill>
        <p:spPr>
          <a:xfrm>
            <a:off x="1455477" y="2860636"/>
            <a:ext cx="3289300" cy="292100"/>
          </a:xfrm>
          <a:prstGeom prst="rect">
            <a:avLst/>
          </a:prstGeom>
        </p:spPr>
      </p:pic>
      <p:pic>
        <p:nvPicPr>
          <p:cNvPr id="25" name="Picture 24">
            <a:extLst>
              <a:ext uri="{FF2B5EF4-FFF2-40B4-BE49-F238E27FC236}">
                <a16:creationId xmlns:a16="http://schemas.microsoft.com/office/drawing/2014/main" id="{BA909F07-87BA-A874-341B-6CC2A2E95761}"/>
              </a:ext>
            </a:extLst>
          </p:cNvPr>
          <p:cNvPicPr>
            <a:picLocks noChangeAspect="1"/>
          </p:cNvPicPr>
          <p:nvPr/>
        </p:nvPicPr>
        <p:blipFill>
          <a:blip r:embed="rId8"/>
          <a:stretch>
            <a:fillRect/>
          </a:stretch>
        </p:blipFill>
        <p:spPr>
          <a:xfrm>
            <a:off x="4771477" y="2880316"/>
            <a:ext cx="2222500" cy="279400"/>
          </a:xfrm>
          <a:prstGeom prst="rect">
            <a:avLst/>
          </a:prstGeom>
        </p:spPr>
      </p:pic>
      <p:sp>
        <p:nvSpPr>
          <p:cNvPr id="27" name="Cloud Callout 26">
            <a:extLst>
              <a:ext uri="{FF2B5EF4-FFF2-40B4-BE49-F238E27FC236}">
                <a16:creationId xmlns:a16="http://schemas.microsoft.com/office/drawing/2014/main" id="{8846DA1E-D996-8A47-2C20-C5AE86B548DF}"/>
              </a:ext>
            </a:extLst>
          </p:cNvPr>
          <p:cNvSpPr/>
          <p:nvPr/>
        </p:nvSpPr>
        <p:spPr>
          <a:xfrm>
            <a:off x="4214411" y="3315399"/>
            <a:ext cx="2669824" cy="624454"/>
          </a:xfrm>
          <a:prstGeom prst="cloudCallout">
            <a:avLst>
              <a:gd name="adj1" fmla="val 9001"/>
              <a:gd name="adj2" fmla="val -75311"/>
            </a:avLst>
          </a:prstGeom>
          <a:ln/>
        </p:spPr>
        <p:style>
          <a:lnRef idx="2">
            <a:schemeClr val="dk1"/>
          </a:lnRef>
          <a:fillRef idx="1">
            <a:schemeClr val="lt1"/>
          </a:fillRef>
          <a:effectRef idx="0">
            <a:schemeClr val="dk1"/>
          </a:effectRef>
          <a:fontRef idx="minor">
            <a:schemeClr val="dk1"/>
          </a:fontRef>
        </p:style>
        <p:txBody>
          <a:bodyPr rtlCol="0" anchor="t"/>
          <a:lstStyle/>
          <a:p>
            <a:r>
              <a:rPr kumimoji="1" lang="en-CN" altLang="zh-CN" sz="1050" dirty="0"/>
              <a:t>mu</a:t>
            </a:r>
            <a:r>
              <a:rPr kumimoji="1" lang="en-US" altLang="zh-CN" sz="1050" dirty="0" err="1"/>
              <a:t>ltiply</a:t>
            </a:r>
            <a:r>
              <a:rPr kumimoji="1" lang="zh-CN" altLang="en-US" sz="1050" dirty="0"/>
              <a:t> </a:t>
            </a:r>
            <a:r>
              <a:rPr kumimoji="1" lang="en-US" altLang="zh-CN" sz="1050" dirty="0"/>
              <a:t>by</a:t>
            </a:r>
            <a:r>
              <a:rPr kumimoji="1" lang="zh-CN" altLang="en-US" sz="1050" dirty="0"/>
              <a:t> </a:t>
            </a:r>
            <a:r>
              <a:rPr kumimoji="1" lang="en-US" altLang="zh-CN" sz="1050" dirty="0"/>
              <a:t>b</a:t>
            </a:r>
            <a:r>
              <a:rPr kumimoji="1" lang="zh-CN" altLang="en-US" sz="1050" dirty="0"/>
              <a:t> </a:t>
            </a:r>
            <a:r>
              <a:rPr kumimoji="1" lang="en-US" altLang="zh-CN" sz="1050" dirty="0"/>
              <a:t>on</a:t>
            </a:r>
            <a:r>
              <a:rPr kumimoji="1" lang="zh-CN" altLang="en-US" sz="1050" dirty="0"/>
              <a:t> </a:t>
            </a:r>
            <a:r>
              <a:rPr kumimoji="1" lang="en-US" altLang="zh-CN" sz="1050" dirty="0"/>
              <a:t>both</a:t>
            </a:r>
            <a:r>
              <a:rPr kumimoji="1" lang="zh-CN" altLang="en-US" sz="1050" dirty="0"/>
              <a:t> </a:t>
            </a:r>
            <a:r>
              <a:rPr kumimoji="1" lang="en-US" altLang="zh-CN" sz="1050" dirty="0"/>
              <a:t>sides</a:t>
            </a:r>
            <a:endParaRPr kumimoji="1" lang="zh-CN" altLang="en-US" sz="1050" dirty="0"/>
          </a:p>
        </p:txBody>
      </p:sp>
      <p:pic>
        <p:nvPicPr>
          <p:cNvPr id="28" name="Picture 27">
            <a:extLst>
              <a:ext uri="{FF2B5EF4-FFF2-40B4-BE49-F238E27FC236}">
                <a16:creationId xmlns:a16="http://schemas.microsoft.com/office/drawing/2014/main" id="{661180D6-CC1E-B40A-5974-9ED104A98F48}"/>
              </a:ext>
            </a:extLst>
          </p:cNvPr>
          <p:cNvPicPr>
            <a:picLocks noChangeAspect="1"/>
          </p:cNvPicPr>
          <p:nvPr/>
        </p:nvPicPr>
        <p:blipFill>
          <a:blip r:embed="rId9"/>
          <a:stretch>
            <a:fillRect/>
          </a:stretch>
        </p:blipFill>
        <p:spPr>
          <a:xfrm>
            <a:off x="1613255" y="3924236"/>
            <a:ext cx="609600" cy="266700"/>
          </a:xfrm>
          <a:prstGeom prst="rect">
            <a:avLst/>
          </a:prstGeom>
        </p:spPr>
      </p:pic>
      <p:pic>
        <p:nvPicPr>
          <p:cNvPr id="29" name="Picture 28">
            <a:extLst>
              <a:ext uri="{FF2B5EF4-FFF2-40B4-BE49-F238E27FC236}">
                <a16:creationId xmlns:a16="http://schemas.microsoft.com/office/drawing/2014/main" id="{7C0283DA-4BEB-A5F1-F8C7-B980469158A7}"/>
              </a:ext>
            </a:extLst>
          </p:cNvPr>
          <p:cNvPicPr>
            <a:picLocks noChangeAspect="1"/>
          </p:cNvPicPr>
          <p:nvPr/>
        </p:nvPicPr>
        <p:blipFill>
          <a:blip r:embed="rId10"/>
          <a:stretch>
            <a:fillRect/>
          </a:stretch>
        </p:blipFill>
        <p:spPr>
          <a:xfrm>
            <a:off x="2180677" y="3917886"/>
            <a:ext cx="2590800" cy="279400"/>
          </a:xfrm>
          <a:prstGeom prst="rect">
            <a:avLst/>
          </a:prstGeom>
        </p:spPr>
      </p:pic>
      <p:pic>
        <p:nvPicPr>
          <p:cNvPr id="30" name="Picture 29">
            <a:extLst>
              <a:ext uri="{FF2B5EF4-FFF2-40B4-BE49-F238E27FC236}">
                <a16:creationId xmlns:a16="http://schemas.microsoft.com/office/drawing/2014/main" id="{6A3EFEE2-DC41-E5AD-525D-DEBBA2561550}"/>
              </a:ext>
            </a:extLst>
          </p:cNvPr>
          <p:cNvPicPr>
            <a:picLocks noChangeAspect="1"/>
          </p:cNvPicPr>
          <p:nvPr/>
        </p:nvPicPr>
        <p:blipFill>
          <a:blip r:embed="rId11"/>
          <a:stretch>
            <a:fillRect/>
          </a:stretch>
        </p:blipFill>
        <p:spPr>
          <a:xfrm>
            <a:off x="1720028" y="4261247"/>
            <a:ext cx="3987800" cy="304800"/>
          </a:xfrm>
          <a:prstGeom prst="rect">
            <a:avLst/>
          </a:prstGeom>
        </p:spPr>
      </p:pic>
      <p:pic>
        <p:nvPicPr>
          <p:cNvPr id="31" name="Picture 30">
            <a:extLst>
              <a:ext uri="{FF2B5EF4-FFF2-40B4-BE49-F238E27FC236}">
                <a16:creationId xmlns:a16="http://schemas.microsoft.com/office/drawing/2014/main" id="{58538F79-2493-FD69-21A2-60E1129E3F7F}"/>
              </a:ext>
            </a:extLst>
          </p:cNvPr>
          <p:cNvPicPr>
            <a:picLocks noChangeAspect="1"/>
          </p:cNvPicPr>
          <p:nvPr/>
        </p:nvPicPr>
        <p:blipFill>
          <a:blip r:embed="rId12"/>
          <a:stretch>
            <a:fillRect/>
          </a:stretch>
        </p:blipFill>
        <p:spPr>
          <a:xfrm>
            <a:off x="5754755" y="4312047"/>
            <a:ext cx="1765300" cy="254000"/>
          </a:xfrm>
          <a:prstGeom prst="rect">
            <a:avLst/>
          </a:prstGeom>
        </p:spPr>
      </p:pic>
      <p:pic>
        <p:nvPicPr>
          <p:cNvPr id="32" name="Picture 31">
            <a:extLst>
              <a:ext uri="{FF2B5EF4-FFF2-40B4-BE49-F238E27FC236}">
                <a16:creationId xmlns:a16="http://schemas.microsoft.com/office/drawing/2014/main" id="{4DCEB6AF-A652-B1BB-2497-D18A63D7100F}"/>
              </a:ext>
            </a:extLst>
          </p:cNvPr>
          <p:cNvPicPr>
            <a:picLocks noChangeAspect="1"/>
          </p:cNvPicPr>
          <p:nvPr/>
        </p:nvPicPr>
        <p:blipFill>
          <a:blip r:embed="rId13"/>
          <a:stretch>
            <a:fillRect/>
          </a:stretch>
        </p:blipFill>
        <p:spPr>
          <a:xfrm>
            <a:off x="1140249" y="5238041"/>
            <a:ext cx="6502400" cy="419100"/>
          </a:xfrm>
          <a:prstGeom prst="rect">
            <a:avLst/>
          </a:prstGeom>
        </p:spPr>
      </p:pic>
      <p:sp>
        <p:nvSpPr>
          <p:cNvPr id="33" name="TextBox 32">
            <a:extLst>
              <a:ext uri="{FF2B5EF4-FFF2-40B4-BE49-F238E27FC236}">
                <a16:creationId xmlns:a16="http://schemas.microsoft.com/office/drawing/2014/main" id="{C2071304-2871-36FB-1AD5-986A025F1AF4}"/>
              </a:ext>
            </a:extLst>
          </p:cNvPr>
          <p:cNvSpPr txBox="1"/>
          <p:nvPr/>
        </p:nvSpPr>
        <p:spPr>
          <a:xfrm>
            <a:off x="1258272" y="4819907"/>
            <a:ext cx="3313728" cy="369332"/>
          </a:xfrm>
          <a:prstGeom prst="rect">
            <a:avLst/>
          </a:prstGeom>
          <a:noFill/>
        </p:spPr>
        <p:txBody>
          <a:bodyPr wrap="none" rtlCol="0">
            <a:spAutoFit/>
          </a:bodyPr>
          <a:lstStyle/>
          <a:p>
            <a:r>
              <a:rPr kumimoji="1" lang="zh-CN" altLang="en-US" dirty="0"/>
              <a:t>我们可以推广到更一般的情况</a:t>
            </a:r>
            <a:r>
              <a:rPr kumimoji="1" lang="en-US" altLang="zh-CN" dirty="0"/>
              <a:t>.</a:t>
            </a:r>
            <a:r>
              <a:rPr kumimoji="1" lang="zh-CN" altLang="en-US" dirty="0"/>
              <a:t> </a:t>
            </a:r>
          </a:p>
        </p:txBody>
      </p:sp>
    </p:spTree>
    <p:extLst>
      <p:ext uri="{BB962C8B-B14F-4D97-AF65-F5344CB8AC3E}">
        <p14:creationId xmlns:p14="http://schemas.microsoft.com/office/powerpoint/2010/main" val="17389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7"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2"/>
          <a:stretch>
            <a:fillRect/>
          </a:stretch>
        </p:blipFill>
        <p:spPr>
          <a:xfrm>
            <a:off x="1267249" y="1438702"/>
            <a:ext cx="6375400" cy="520700"/>
          </a:xfrm>
          <a:prstGeom prst="rect">
            <a:avLst/>
          </a:prstGeom>
        </p:spPr>
      </p:pic>
      <p:pic>
        <p:nvPicPr>
          <p:cNvPr id="26" name="Picture 25">
            <a:extLst>
              <a:ext uri="{FF2B5EF4-FFF2-40B4-BE49-F238E27FC236}">
                <a16:creationId xmlns:a16="http://schemas.microsoft.com/office/drawing/2014/main" id="{0256E974-8B74-0741-46AC-AA77AC4DDFC7}"/>
              </a:ext>
            </a:extLst>
          </p:cNvPr>
          <p:cNvPicPr>
            <a:picLocks noChangeAspect="1"/>
          </p:cNvPicPr>
          <p:nvPr/>
        </p:nvPicPr>
        <p:blipFill>
          <a:blip r:embed="rId3"/>
          <a:stretch>
            <a:fillRect/>
          </a:stretch>
        </p:blipFill>
        <p:spPr>
          <a:xfrm>
            <a:off x="1156741" y="1865167"/>
            <a:ext cx="6705600" cy="635000"/>
          </a:xfrm>
          <a:prstGeom prst="rect">
            <a:avLst/>
          </a:prstGeom>
        </p:spPr>
      </p:pic>
      <p:pic>
        <p:nvPicPr>
          <p:cNvPr id="4" name="Picture 3">
            <a:extLst>
              <a:ext uri="{FF2B5EF4-FFF2-40B4-BE49-F238E27FC236}">
                <a16:creationId xmlns:a16="http://schemas.microsoft.com/office/drawing/2014/main" id="{8793A708-D714-6AD1-ADF7-5B5E8F1FB67B}"/>
              </a:ext>
            </a:extLst>
          </p:cNvPr>
          <p:cNvPicPr>
            <a:picLocks noChangeAspect="1"/>
          </p:cNvPicPr>
          <p:nvPr/>
        </p:nvPicPr>
        <p:blipFill>
          <a:blip r:embed="rId4"/>
          <a:stretch>
            <a:fillRect/>
          </a:stretch>
        </p:blipFill>
        <p:spPr>
          <a:xfrm>
            <a:off x="1232941" y="2560156"/>
            <a:ext cx="6629400" cy="863600"/>
          </a:xfrm>
          <a:prstGeom prst="rect">
            <a:avLst/>
          </a:prstGeom>
        </p:spPr>
      </p:pic>
      <p:pic>
        <p:nvPicPr>
          <p:cNvPr id="5" name="Picture 4">
            <a:extLst>
              <a:ext uri="{FF2B5EF4-FFF2-40B4-BE49-F238E27FC236}">
                <a16:creationId xmlns:a16="http://schemas.microsoft.com/office/drawing/2014/main" id="{4BCCEBF2-96AD-97AC-FD90-7ADA249F5083}"/>
              </a:ext>
            </a:extLst>
          </p:cNvPr>
          <p:cNvPicPr>
            <a:picLocks noChangeAspect="1"/>
          </p:cNvPicPr>
          <p:nvPr/>
        </p:nvPicPr>
        <p:blipFill>
          <a:blip r:embed="rId5"/>
          <a:stretch>
            <a:fillRect/>
          </a:stretch>
        </p:blipFill>
        <p:spPr>
          <a:xfrm>
            <a:off x="1194841" y="3453454"/>
            <a:ext cx="6705600" cy="558800"/>
          </a:xfrm>
          <a:prstGeom prst="rect">
            <a:avLst/>
          </a:prstGeom>
        </p:spPr>
      </p:pic>
      <p:pic>
        <p:nvPicPr>
          <p:cNvPr id="6" name="Picture 5">
            <a:extLst>
              <a:ext uri="{FF2B5EF4-FFF2-40B4-BE49-F238E27FC236}">
                <a16:creationId xmlns:a16="http://schemas.microsoft.com/office/drawing/2014/main" id="{5D196E5E-A907-C9BC-B902-76204041CB52}"/>
              </a:ext>
            </a:extLst>
          </p:cNvPr>
          <p:cNvPicPr>
            <a:picLocks noChangeAspect="1"/>
          </p:cNvPicPr>
          <p:nvPr/>
        </p:nvPicPr>
        <p:blipFill>
          <a:blip r:embed="rId6"/>
          <a:stretch>
            <a:fillRect/>
          </a:stretch>
        </p:blipFill>
        <p:spPr>
          <a:xfrm>
            <a:off x="1239291" y="4009413"/>
            <a:ext cx="6616700" cy="558800"/>
          </a:xfrm>
          <a:prstGeom prst="rect">
            <a:avLst/>
          </a:prstGeom>
        </p:spPr>
      </p:pic>
      <p:pic>
        <p:nvPicPr>
          <p:cNvPr id="7" name="Picture 6">
            <a:extLst>
              <a:ext uri="{FF2B5EF4-FFF2-40B4-BE49-F238E27FC236}">
                <a16:creationId xmlns:a16="http://schemas.microsoft.com/office/drawing/2014/main" id="{42F1A07A-BAD5-259E-C9F6-2F92B5C206FF}"/>
              </a:ext>
            </a:extLst>
          </p:cNvPr>
          <p:cNvPicPr>
            <a:picLocks noChangeAspect="1"/>
          </p:cNvPicPr>
          <p:nvPr/>
        </p:nvPicPr>
        <p:blipFill>
          <a:blip r:embed="rId7"/>
          <a:stretch>
            <a:fillRect/>
          </a:stretch>
        </p:blipFill>
        <p:spPr>
          <a:xfrm>
            <a:off x="3684041" y="4353441"/>
            <a:ext cx="1727200" cy="673100"/>
          </a:xfrm>
          <a:prstGeom prst="rect">
            <a:avLst/>
          </a:prstGeom>
        </p:spPr>
      </p:pic>
      <p:pic>
        <p:nvPicPr>
          <p:cNvPr id="14" name="Picture 13">
            <a:extLst>
              <a:ext uri="{FF2B5EF4-FFF2-40B4-BE49-F238E27FC236}">
                <a16:creationId xmlns:a16="http://schemas.microsoft.com/office/drawing/2014/main" id="{2207B642-EDF7-1407-2E63-C200338E2201}"/>
              </a:ext>
            </a:extLst>
          </p:cNvPr>
          <p:cNvPicPr>
            <a:picLocks noChangeAspect="1"/>
          </p:cNvPicPr>
          <p:nvPr/>
        </p:nvPicPr>
        <p:blipFill>
          <a:blip r:embed="rId8"/>
          <a:stretch>
            <a:fillRect/>
          </a:stretch>
        </p:blipFill>
        <p:spPr>
          <a:xfrm>
            <a:off x="1267249" y="5001399"/>
            <a:ext cx="6515100" cy="330200"/>
          </a:xfrm>
          <a:prstGeom prst="rect">
            <a:avLst/>
          </a:prstGeom>
        </p:spPr>
      </p:pic>
    </p:spTree>
    <p:extLst>
      <p:ext uri="{BB962C8B-B14F-4D97-AF65-F5344CB8AC3E}">
        <p14:creationId xmlns:p14="http://schemas.microsoft.com/office/powerpoint/2010/main" val="162120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26" name="Picture 25">
            <a:extLst>
              <a:ext uri="{FF2B5EF4-FFF2-40B4-BE49-F238E27FC236}">
                <a16:creationId xmlns:a16="http://schemas.microsoft.com/office/drawing/2014/main" id="{0256E974-8B74-0741-46AC-AA77AC4DDFC7}"/>
              </a:ext>
            </a:extLst>
          </p:cNvPr>
          <p:cNvPicPr>
            <a:picLocks noChangeAspect="1"/>
          </p:cNvPicPr>
          <p:nvPr/>
        </p:nvPicPr>
        <p:blipFill>
          <a:blip r:embed="rId2"/>
          <a:stretch>
            <a:fillRect/>
          </a:stretch>
        </p:blipFill>
        <p:spPr>
          <a:xfrm>
            <a:off x="1156741" y="1865167"/>
            <a:ext cx="6705600" cy="635000"/>
          </a:xfrm>
          <a:prstGeom prst="rect">
            <a:avLst/>
          </a:prstGeom>
        </p:spPr>
      </p:pic>
      <p:pic>
        <p:nvPicPr>
          <p:cNvPr id="4" name="Picture 3">
            <a:extLst>
              <a:ext uri="{FF2B5EF4-FFF2-40B4-BE49-F238E27FC236}">
                <a16:creationId xmlns:a16="http://schemas.microsoft.com/office/drawing/2014/main" id="{8793A708-D714-6AD1-ADF7-5B5E8F1FB67B}"/>
              </a:ext>
            </a:extLst>
          </p:cNvPr>
          <p:cNvPicPr>
            <a:picLocks noChangeAspect="1"/>
          </p:cNvPicPr>
          <p:nvPr/>
        </p:nvPicPr>
        <p:blipFill rotWithShape="1">
          <a:blip r:embed="rId3"/>
          <a:srcRect r="90188" b="60938"/>
          <a:stretch/>
        </p:blipFill>
        <p:spPr>
          <a:xfrm>
            <a:off x="1232941" y="2369467"/>
            <a:ext cx="650450" cy="337339"/>
          </a:xfrm>
          <a:prstGeom prst="rect">
            <a:avLst/>
          </a:prstGeom>
        </p:spPr>
      </p:pic>
      <p:pic>
        <p:nvPicPr>
          <p:cNvPr id="6" name="Picture 5">
            <a:extLst>
              <a:ext uri="{FF2B5EF4-FFF2-40B4-BE49-F238E27FC236}">
                <a16:creationId xmlns:a16="http://schemas.microsoft.com/office/drawing/2014/main" id="{5D196E5E-A907-C9BC-B902-76204041CB52}"/>
              </a:ext>
            </a:extLst>
          </p:cNvPr>
          <p:cNvPicPr>
            <a:picLocks noChangeAspect="1"/>
          </p:cNvPicPr>
          <p:nvPr/>
        </p:nvPicPr>
        <p:blipFill>
          <a:blip r:embed="rId4"/>
          <a:stretch>
            <a:fillRect/>
          </a:stretch>
        </p:blipFill>
        <p:spPr>
          <a:xfrm>
            <a:off x="1222799" y="2705083"/>
            <a:ext cx="6616700" cy="558800"/>
          </a:xfrm>
          <a:prstGeom prst="rect">
            <a:avLst/>
          </a:prstGeom>
        </p:spPr>
      </p:pic>
      <p:pic>
        <p:nvPicPr>
          <p:cNvPr id="7" name="Picture 6">
            <a:extLst>
              <a:ext uri="{FF2B5EF4-FFF2-40B4-BE49-F238E27FC236}">
                <a16:creationId xmlns:a16="http://schemas.microsoft.com/office/drawing/2014/main" id="{42F1A07A-BAD5-259E-C9F6-2F92B5C206FF}"/>
              </a:ext>
            </a:extLst>
          </p:cNvPr>
          <p:cNvPicPr>
            <a:picLocks noChangeAspect="1"/>
          </p:cNvPicPr>
          <p:nvPr/>
        </p:nvPicPr>
        <p:blipFill>
          <a:blip r:embed="rId5"/>
          <a:stretch>
            <a:fillRect/>
          </a:stretch>
        </p:blipFill>
        <p:spPr>
          <a:xfrm>
            <a:off x="3708400" y="3079691"/>
            <a:ext cx="1727200" cy="673100"/>
          </a:xfrm>
          <a:prstGeom prst="rect">
            <a:avLst/>
          </a:prstGeom>
        </p:spPr>
      </p:pic>
      <p:pic>
        <p:nvPicPr>
          <p:cNvPr id="14" name="Picture 13">
            <a:extLst>
              <a:ext uri="{FF2B5EF4-FFF2-40B4-BE49-F238E27FC236}">
                <a16:creationId xmlns:a16="http://schemas.microsoft.com/office/drawing/2014/main" id="{2207B642-EDF7-1407-2E63-C200338E2201}"/>
              </a:ext>
            </a:extLst>
          </p:cNvPr>
          <p:cNvPicPr>
            <a:picLocks noChangeAspect="1"/>
          </p:cNvPicPr>
          <p:nvPr/>
        </p:nvPicPr>
        <p:blipFill>
          <a:blip r:embed="rId6"/>
          <a:stretch>
            <a:fillRect/>
          </a:stretch>
        </p:blipFill>
        <p:spPr>
          <a:xfrm>
            <a:off x="1267249" y="3699674"/>
            <a:ext cx="6515100" cy="330200"/>
          </a:xfrm>
          <a:prstGeom prst="rect">
            <a:avLst/>
          </a:prstGeom>
        </p:spPr>
      </p:pic>
      <p:pic>
        <p:nvPicPr>
          <p:cNvPr id="8" name="Picture 7">
            <a:extLst>
              <a:ext uri="{FF2B5EF4-FFF2-40B4-BE49-F238E27FC236}">
                <a16:creationId xmlns:a16="http://schemas.microsoft.com/office/drawing/2014/main" id="{459837AA-6938-4701-2127-7C4EFB92563C}"/>
              </a:ext>
            </a:extLst>
          </p:cNvPr>
          <p:cNvPicPr>
            <a:picLocks noChangeAspect="1"/>
          </p:cNvPicPr>
          <p:nvPr/>
        </p:nvPicPr>
        <p:blipFill>
          <a:blip r:embed="rId7"/>
          <a:stretch>
            <a:fillRect/>
          </a:stretch>
        </p:blipFill>
        <p:spPr>
          <a:xfrm>
            <a:off x="1060574" y="3988467"/>
            <a:ext cx="1231900" cy="241300"/>
          </a:xfrm>
          <a:prstGeom prst="rect">
            <a:avLst/>
          </a:prstGeom>
        </p:spPr>
      </p:pic>
      <p:pic>
        <p:nvPicPr>
          <p:cNvPr id="9" name="Picture 8">
            <a:extLst>
              <a:ext uri="{FF2B5EF4-FFF2-40B4-BE49-F238E27FC236}">
                <a16:creationId xmlns:a16="http://schemas.microsoft.com/office/drawing/2014/main" id="{6C02ACD5-A44A-0DC9-F081-61A964AE7745}"/>
              </a:ext>
            </a:extLst>
          </p:cNvPr>
          <p:cNvPicPr>
            <a:picLocks noChangeAspect="1"/>
          </p:cNvPicPr>
          <p:nvPr/>
        </p:nvPicPr>
        <p:blipFill>
          <a:blip r:embed="rId8"/>
          <a:stretch>
            <a:fillRect/>
          </a:stretch>
        </p:blipFill>
        <p:spPr>
          <a:xfrm>
            <a:off x="2321349" y="3981802"/>
            <a:ext cx="5461000" cy="317500"/>
          </a:xfrm>
          <a:prstGeom prst="rect">
            <a:avLst/>
          </a:prstGeom>
        </p:spPr>
      </p:pic>
      <p:pic>
        <p:nvPicPr>
          <p:cNvPr id="10" name="Picture 9">
            <a:extLst>
              <a:ext uri="{FF2B5EF4-FFF2-40B4-BE49-F238E27FC236}">
                <a16:creationId xmlns:a16="http://schemas.microsoft.com/office/drawing/2014/main" id="{D2C0ED26-2DE6-66F7-012F-F116F57A9B0A}"/>
              </a:ext>
            </a:extLst>
          </p:cNvPr>
          <p:cNvPicPr>
            <a:picLocks noChangeAspect="1"/>
          </p:cNvPicPr>
          <p:nvPr/>
        </p:nvPicPr>
        <p:blipFill>
          <a:blip r:embed="rId9"/>
          <a:stretch>
            <a:fillRect/>
          </a:stretch>
        </p:blipFill>
        <p:spPr>
          <a:xfrm>
            <a:off x="1533882" y="4380839"/>
            <a:ext cx="1778000" cy="254000"/>
          </a:xfrm>
          <a:prstGeom prst="rect">
            <a:avLst/>
          </a:prstGeom>
        </p:spPr>
      </p:pic>
      <p:pic>
        <p:nvPicPr>
          <p:cNvPr id="11" name="Picture 10">
            <a:extLst>
              <a:ext uri="{FF2B5EF4-FFF2-40B4-BE49-F238E27FC236}">
                <a16:creationId xmlns:a16="http://schemas.microsoft.com/office/drawing/2014/main" id="{061D5C9A-AFBA-B036-D743-3FFBC4867E30}"/>
              </a:ext>
            </a:extLst>
          </p:cNvPr>
          <p:cNvPicPr>
            <a:picLocks noChangeAspect="1"/>
          </p:cNvPicPr>
          <p:nvPr/>
        </p:nvPicPr>
        <p:blipFill>
          <a:blip r:embed="rId10"/>
          <a:stretch>
            <a:fillRect/>
          </a:stretch>
        </p:blipFill>
        <p:spPr>
          <a:xfrm>
            <a:off x="3972349" y="4229112"/>
            <a:ext cx="965200" cy="673100"/>
          </a:xfrm>
          <a:prstGeom prst="rect">
            <a:avLst/>
          </a:prstGeom>
        </p:spPr>
      </p:pic>
      <p:pic>
        <p:nvPicPr>
          <p:cNvPr id="15" name="Picture 14">
            <a:extLst>
              <a:ext uri="{FF2B5EF4-FFF2-40B4-BE49-F238E27FC236}">
                <a16:creationId xmlns:a16="http://schemas.microsoft.com/office/drawing/2014/main" id="{4CB46A23-2C7E-D3B8-3145-24249185FD4B}"/>
              </a:ext>
            </a:extLst>
          </p:cNvPr>
          <p:cNvPicPr>
            <a:picLocks noChangeAspect="1"/>
          </p:cNvPicPr>
          <p:nvPr/>
        </p:nvPicPr>
        <p:blipFill>
          <a:blip r:embed="rId11"/>
          <a:stretch>
            <a:fillRect/>
          </a:stretch>
        </p:blipFill>
        <p:spPr>
          <a:xfrm>
            <a:off x="1267249" y="4834077"/>
            <a:ext cx="5283200" cy="317500"/>
          </a:xfrm>
          <a:prstGeom prst="rect">
            <a:avLst/>
          </a:prstGeom>
        </p:spPr>
      </p:pic>
      <p:pic>
        <p:nvPicPr>
          <p:cNvPr id="16" name="Picture 15">
            <a:extLst>
              <a:ext uri="{FF2B5EF4-FFF2-40B4-BE49-F238E27FC236}">
                <a16:creationId xmlns:a16="http://schemas.microsoft.com/office/drawing/2014/main" id="{B09D0698-D5FF-C855-6B62-7FDFF4D3ED31}"/>
              </a:ext>
            </a:extLst>
          </p:cNvPr>
          <p:cNvPicPr>
            <a:picLocks noChangeAspect="1"/>
          </p:cNvPicPr>
          <p:nvPr/>
        </p:nvPicPr>
        <p:blipFill>
          <a:blip r:embed="rId12"/>
          <a:stretch>
            <a:fillRect/>
          </a:stretch>
        </p:blipFill>
        <p:spPr>
          <a:xfrm>
            <a:off x="1267249" y="5120704"/>
            <a:ext cx="6096000" cy="762000"/>
          </a:xfrm>
          <a:prstGeom prst="rect">
            <a:avLst/>
          </a:prstGeom>
        </p:spPr>
      </p:pic>
      <p:pic>
        <p:nvPicPr>
          <p:cNvPr id="17" name="Picture 16">
            <a:extLst>
              <a:ext uri="{FF2B5EF4-FFF2-40B4-BE49-F238E27FC236}">
                <a16:creationId xmlns:a16="http://schemas.microsoft.com/office/drawing/2014/main" id="{5A396652-F36E-ABE9-C8CF-4D727E4193DC}"/>
              </a:ext>
            </a:extLst>
          </p:cNvPr>
          <p:cNvPicPr>
            <a:picLocks noChangeAspect="1"/>
          </p:cNvPicPr>
          <p:nvPr/>
        </p:nvPicPr>
        <p:blipFill rotWithShape="1">
          <a:blip r:embed="rId13"/>
          <a:srcRect t="1" b="9144"/>
          <a:stretch/>
        </p:blipFill>
        <p:spPr>
          <a:xfrm>
            <a:off x="1115797" y="5790037"/>
            <a:ext cx="6680200" cy="542315"/>
          </a:xfrm>
          <a:prstGeom prst="rect">
            <a:avLst/>
          </a:prstGeom>
        </p:spPr>
      </p:pic>
      <p:pic>
        <p:nvPicPr>
          <p:cNvPr id="19" name="Picture 18">
            <a:extLst>
              <a:ext uri="{FF2B5EF4-FFF2-40B4-BE49-F238E27FC236}">
                <a16:creationId xmlns:a16="http://schemas.microsoft.com/office/drawing/2014/main" id="{8ADDE937-FEC1-6B2A-9E86-4868412FD846}"/>
              </a:ext>
            </a:extLst>
          </p:cNvPr>
          <p:cNvPicPr>
            <a:picLocks noChangeAspect="1"/>
          </p:cNvPicPr>
          <p:nvPr/>
        </p:nvPicPr>
        <p:blipFill>
          <a:blip r:embed="rId14"/>
          <a:stretch>
            <a:fillRect/>
          </a:stretch>
        </p:blipFill>
        <p:spPr>
          <a:xfrm>
            <a:off x="1115797" y="1483680"/>
            <a:ext cx="6502400" cy="419100"/>
          </a:xfrm>
          <a:prstGeom prst="rect">
            <a:avLst/>
          </a:prstGeom>
        </p:spPr>
      </p:pic>
    </p:spTree>
    <p:extLst>
      <p:ext uri="{BB962C8B-B14F-4D97-AF65-F5344CB8AC3E}">
        <p14:creationId xmlns:p14="http://schemas.microsoft.com/office/powerpoint/2010/main" val="3016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5" name="TextBox 4">
            <a:extLst>
              <a:ext uri="{FF2B5EF4-FFF2-40B4-BE49-F238E27FC236}">
                <a16:creationId xmlns:a16="http://schemas.microsoft.com/office/drawing/2014/main" id="{31FB04E7-8C20-BF0C-A9BF-828CF0C9D169}"/>
              </a:ext>
            </a:extLst>
          </p:cNvPr>
          <p:cNvSpPr txBox="1"/>
          <p:nvPr/>
        </p:nvSpPr>
        <p:spPr>
          <a:xfrm>
            <a:off x="3376801" y="5172502"/>
            <a:ext cx="2390398" cy="369332"/>
          </a:xfrm>
          <a:prstGeom prst="rect">
            <a:avLst/>
          </a:prstGeom>
          <a:noFill/>
        </p:spPr>
        <p:txBody>
          <a:bodyPr wrap="none" rtlCol="0">
            <a:spAutoFit/>
          </a:bodyPr>
          <a:lstStyle/>
          <a:p>
            <a:r>
              <a:rPr kumimoji="1" lang="zh-CN" altLang="en-US" dirty="0"/>
              <a:t>不用太纠结</a:t>
            </a:r>
            <a:r>
              <a:rPr kumimoji="1" lang="en-US" altLang="zh-CN" dirty="0"/>
              <a:t>,</a:t>
            </a:r>
            <a:r>
              <a:rPr kumimoji="1" lang="zh-CN" altLang="en-US" dirty="0"/>
              <a:t> 习惯就好</a:t>
            </a:r>
          </a:p>
        </p:txBody>
      </p:sp>
      <p:pic>
        <p:nvPicPr>
          <p:cNvPr id="1026" name="Picture 2">
            <a:extLst>
              <a:ext uri="{FF2B5EF4-FFF2-40B4-BE49-F238E27FC236}">
                <a16:creationId xmlns:a16="http://schemas.microsoft.com/office/drawing/2014/main" id="{43B41632-3D67-BD6D-360E-75487A1F4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123" y="1216755"/>
            <a:ext cx="3215754" cy="32157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90EBB6B-A8ED-3631-57F9-E60DDF0AEF7E}"/>
              </a:ext>
            </a:extLst>
          </p:cNvPr>
          <p:cNvSpPr txBox="1"/>
          <p:nvPr/>
        </p:nvSpPr>
        <p:spPr>
          <a:xfrm>
            <a:off x="3543513" y="4603423"/>
            <a:ext cx="2056973" cy="369332"/>
          </a:xfrm>
          <a:prstGeom prst="rect">
            <a:avLst/>
          </a:prstGeom>
          <a:noFill/>
        </p:spPr>
        <p:txBody>
          <a:bodyPr wrap="none" rtlCol="0">
            <a:spAutoFit/>
          </a:bodyPr>
          <a:lstStyle/>
          <a:p>
            <a:r>
              <a:rPr kumimoji="1" lang="zh-CN" altLang="en-CN" dirty="0"/>
              <a:t>啥啥啥</a:t>
            </a:r>
            <a:r>
              <a:rPr kumimoji="1" lang="en-US" altLang="zh-CN" dirty="0"/>
              <a:t>,</a:t>
            </a:r>
            <a:r>
              <a:rPr kumimoji="1" lang="zh-CN" altLang="en-US" dirty="0"/>
              <a:t> 这都是啥</a:t>
            </a:r>
            <a:r>
              <a:rPr kumimoji="1" lang="en-US" altLang="zh-CN" dirty="0"/>
              <a:t>?</a:t>
            </a:r>
            <a:endParaRPr kumimoji="1" lang="zh-CN" altLang="en-US" dirty="0"/>
          </a:p>
        </p:txBody>
      </p:sp>
      <p:sp>
        <p:nvSpPr>
          <p:cNvPr id="18" name="TextBox 17">
            <a:extLst>
              <a:ext uri="{FF2B5EF4-FFF2-40B4-BE49-F238E27FC236}">
                <a16:creationId xmlns:a16="http://schemas.microsoft.com/office/drawing/2014/main" id="{8B097136-E16D-8232-BDD3-7F997285A33D}"/>
              </a:ext>
            </a:extLst>
          </p:cNvPr>
          <p:cNvSpPr txBox="1"/>
          <p:nvPr/>
        </p:nvSpPr>
        <p:spPr>
          <a:xfrm>
            <a:off x="2674961" y="5704050"/>
            <a:ext cx="4087979" cy="369332"/>
          </a:xfrm>
          <a:prstGeom prst="rect">
            <a:avLst/>
          </a:prstGeom>
          <a:noFill/>
        </p:spPr>
        <p:txBody>
          <a:bodyPr wrap="none" rtlCol="0">
            <a:spAutoFit/>
          </a:bodyPr>
          <a:lstStyle/>
          <a:p>
            <a:r>
              <a:rPr kumimoji="1" lang="zh-CN" altLang="en-US" dirty="0"/>
              <a:t>回顾</a:t>
            </a:r>
            <a:r>
              <a:rPr kumimoji="1" lang="en-US" altLang="zh-CN" dirty="0"/>
              <a:t>《</a:t>
            </a:r>
            <a:r>
              <a:rPr kumimoji="1" lang="zh-CN" altLang="en-US" dirty="0"/>
              <a:t>马克思主义原理</a:t>
            </a:r>
            <a:r>
              <a:rPr kumimoji="1" lang="en-US" altLang="zh-CN" dirty="0"/>
              <a:t>》:</a:t>
            </a:r>
            <a:r>
              <a:rPr kumimoji="1" lang="zh-CN" altLang="en-US" dirty="0"/>
              <a:t> 认知的过程</a:t>
            </a:r>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算术基本定理</a:t>
            </a:r>
          </a:p>
        </p:txBody>
      </p:sp>
    </p:spTree>
    <p:extLst>
      <p:ext uri="{BB962C8B-B14F-4D97-AF65-F5344CB8AC3E}">
        <p14:creationId xmlns:p14="http://schemas.microsoft.com/office/powerpoint/2010/main" val="393352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84101CF3-C1CB-0941-4DE6-89F06FB734F4}"/>
              </a:ext>
            </a:extLst>
          </p:cNvPr>
          <p:cNvPicPr>
            <a:picLocks noChangeAspect="1"/>
          </p:cNvPicPr>
          <p:nvPr/>
        </p:nvPicPr>
        <p:blipFill>
          <a:blip r:embed="rId2"/>
          <a:stretch>
            <a:fillRect/>
          </a:stretch>
        </p:blipFill>
        <p:spPr>
          <a:xfrm>
            <a:off x="6333856" y="1399317"/>
            <a:ext cx="2705100" cy="4343400"/>
          </a:xfrm>
          <a:prstGeom prst="rect">
            <a:avLst/>
          </a:prstGeom>
        </p:spPr>
      </p:pic>
      <p:sp>
        <p:nvSpPr>
          <p:cNvPr id="11" name="TextBox 10">
            <a:extLst>
              <a:ext uri="{FF2B5EF4-FFF2-40B4-BE49-F238E27FC236}">
                <a16:creationId xmlns:a16="http://schemas.microsoft.com/office/drawing/2014/main" id="{87EEBDA4-8EE0-6FEF-7EBE-CD0A27858BAB}"/>
              </a:ext>
            </a:extLst>
          </p:cNvPr>
          <p:cNvSpPr txBox="1"/>
          <p:nvPr/>
        </p:nvSpPr>
        <p:spPr>
          <a:xfrm>
            <a:off x="628650" y="1816691"/>
            <a:ext cx="4585648" cy="2031325"/>
          </a:xfrm>
          <a:prstGeom prst="rect">
            <a:avLst/>
          </a:prstGeom>
          <a:noFill/>
        </p:spPr>
        <p:txBody>
          <a:bodyPr wrap="square">
            <a:spAutoFit/>
          </a:bodyPr>
          <a:lstStyle/>
          <a:p>
            <a:r>
              <a:rPr lang="en-US" dirty="0"/>
              <a:t>The man pictured in Figure 9.1 is Alan Turing, the most important figure in the history of computer science. For decades, his fascinating life story was </a:t>
            </a:r>
            <a:r>
              <a:rPr lang="en-US" dirty="0">
                <a:solidFill>
                  <a:schemeClr val="accent6"/>
                </a:solidFill>
              </a:rPr>
              <a:t>shrouded</a:t>
            </a:r>
            <a:r>
              <a:rPr lang="en-US" dirty="0"/>
              <a:t> by government </a:t>
            </a:r>
            <a:r>
              <a:rPr lang="en-US" dirty="0">
                <a:solidFill>
                  <a:schemeClr val="accent6"/>
                </a:solidFill>
              </a:rPr>
              <a:t>secrecy</a:t>
            </a:r>
            <a:r>
              <a:rPr lang="en-US" altLang="zh-CN" dirty="0">
                <a:solidFill>
                  <a:schemeClr val="accent4"/>
                </a:solidFill>
              </a:rPr>
              <a:t>(secret)</a:t>
            </a:r>
            <a:r>
              <a:rPr lang="en-US" dirty="0"/>
              <a:t>, societal taboo, and even his own </a:t>
            </a:r>
            <a:r>
              <a:rPr lang="en-US" dirty="0">
                <a:solidFill>
                  <a:schemeClr val="accent6"/>
                </a:solidFill>
              </a:rPr>
              <a:t>deceptions</a:t>
            </a:r>
            <a:r>
              <a:rPr lang="en-US" altLang="zh-CN" dirty="0">
                <a:solidFill>
                  <a:schemeClr val="accent4"/>
                </a:solidFill>
              </a:rPr>
              <a:t>(</a:t>
            </a:r>
            <a:r>
              <a:rPr lang="en-US" dirty="0">
                <a:solidFill>
                  <a:schemeClr val="accent4"/>
                </a:solidFill>
              </a:rPr>
              <a:t>cheating</a:t>
            </a:r>
            <a:r>
              <a:rPr lang="en-US" altLang="zh-CN" b="0" i="0" dirty="0">
                <a:solidFill>
                  <a:schemeClr val="accent4"/>
                </a:solidFill>
                <a:effectLst/>
                <a:latin typeface="Roboto" panose="02000000000000000000" pitchFamily="2" charset="0"/>
              </a:rPr>
              <a:t>)</a:t>
            </a:r>
            <a:r>
              <a:rPr lang="en-US" dirty="0"/>
              <a:t>. </a:t>
            </a:r>
            <a:endParaRPr lang="zh-CN" altLang="en-US" dirty="0"/>
          </a:p>
        </p:txBody>
      </p:sp>
      <p:pic>
        <p:nvPicPr>
          <p:cNvPr id="7" name="Picture 6">
            <a:extLst>
              <a:ext uri="{FF2B5EF4-FFF2-40B4-BE49-F238E27FC236}">
                <a16:creationId xmlns:a16="http://schemas.microsoft.com/office/drawing/2014/main" id="{8A35C78A-ED54-1C9D-F281-6F8E93AF9735}"/>
              </a:ext>
            </a:extLst>
          </p:cNvPr>
          <p:cNvPicPr>
            <a:picLocks noChangeAspect="1"/>
          </p:cNvPicPr>
          <p:nvPr/>
        </p:nvPicPr>
        <p:blipFill>
          <a:blip r:embed="rId3"/>
          <a:stretch>
            <a:fillRect/>
          </a:stretch>
        </p:blipFill>
        <p:spPr>
          <a:xfrm>
            <a:off x="628650" y="3923762"/>
            <a:ext cx="4161714" cy="2001261"/>
          </a:xfrm>
          <a:prstGeom prst="rect">
            <a:avLst/>
          </a:prstGeom>
        </p:spPr>
      </p:pic>
    </p:spTree>
    <p:extLst>
      <p:ext uri="{BB962C8B-B14F-4D97-AF65-F5344CB8AC3E}">
        <p14:creationId xmlns:p14="http://schemas.microsoft.com/office/powerpoint/2010/main" val="3664470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84101CF3-C1CB-0941-4DE6-89F06FB734F4}"/>
              </a:ext>
            </a:extLst>
          </p:cNvPr>
          <p:cNvPicPr>
            <a:picLocks noChangeAspect="1"/>
          </p:cNvPicPr>
          <p:nvPr/>
        </p:nvPicPr>
        <p:blipFill>
          <a:blip r:embed="rId2"/>
          <a:stretch>
            <a:fillRect/>
          </a:stretch>
        </p:blipFill>
        <p:spPr>
          <a:xfrm>
            <a:off x="6333856" y="1399317"/>
            <a:ext cx="2705100" cy="4343400"/>
          </a:xfrm>
          <a:prstGeom prst="rect">
            <a:avLst/>
          </a:prstGeom>
        </p:spPr>
      </p:pic>
      <p:sp>
        <p:nvSpPr>
          <p:cNvPr id="11" name="TextBox 10">
            <a:extLst>
              <a:ext uri="{FF2B5EF4-FFF2-40B4-BE49-F238E27FC236}">
                <a16:creationId xmlns:a16="http://schemas.microsoft.com/office/drawing/2014/main" id="{87EEBDA4-8EE0-6FEF-7EBE-CD0A27858BAB}"/>
              </a:ext>
            </a:extLst>
          </p:cNvPr>
          <p:cNvSpPr txBox="1"/>
          <p:nvPr/>
        </p:nvSpPr>
        <p:spPr>
          <a:xfrm>
            <a:off x="628650" y="1816691"/>
            <a:ext cx="5198944" cy="3139321"/>
          </a:xfrm>
          <a:prstGeom prst="rect">
            <a:avLst/>
          </a:prstGeom>
          <a:noFill/>
        </p:spPr>
        <p:txBody>
          <a:bodyPr wrap="square">
            <a:spAutoFit/>
          </a:bodyPr>
          <a:lstStyle/>
          <a:p>
            <a:r>
              <a:rPr lang="en-US" dirty="0"/>
              <a:t>At age 24, Turing wrote a paper entitled On Computable Numbers, with an </a:t>
            </a:r>
            <a:r>
              <a:rPr lang="en-US" i="1" dirty="0"/>
              <a:t>Application to the </a:t>
            </a:r>
            <a:r>
              <a:rPr lang="en-US" i="1" dirty="0" err="1"/>
              <a:t>Entscheidungsproblem</a:t>
            </a:r>
            <a:r>
              <a:rPr lang="en-US" dirty="0"/>
              <a:t>. The </a:t>
            </a:r>
            <a:r>
              <a:rPr lang="en-US" dirty="0">
                <a:solidFill>
                  <a:schemeClr val="accent6"/>
                </a:solidFill>
              </a:rPr>
              <a:t>crux</a:t>
            </a:r>
            <a:r>
              <a:rPr lang="en-US" altLang="zh-CN" dirty="0">
                <a:solidFill>
                  <a:schemeClr val="accent6"/>
                </a:solidFill>
              </a:rPr>
              <a:t>(key)</a:t>
            </a:r>
            <a:r>
              <a:rPr lang="en-US" dirty="0">
                <a:solidFill>
                  <a:schemeClr val="accent6"/>
                </a:solidFill>
              </a:rPr>
              <a:t> </a:t>
            </a:r>
            <a:r>
              <a:rPr lang="en-US" dirty="0"/>
              <a:t>of the paper was an elegant way to model a computer in mathematical terms. This was a breakthrough, because it allowed the tools of mathematics to be brought to </a:t>
            </a:r>
            <a:r>
              <a:rPr lang="en-US" dirty="0">
                <a:solidFill>
                  <a:schemeClr val="accent6"/>
                </a:solidFill>
              </a:rPr>
              <a:t>bear</a:t>
            </a:r>
            <a:r>
              <a:rPr lang="en-US" altLang="zh-CN" dirty="0">
                <a:solidFill>
                  <a:schemeClr val="accent6"/>
                </a:solidFill>
              </a:rPr>
              <a:t>(implement,</a:t>
            </a:r>
            <a:r>
              <a:rPr lang="zh-CN" altLang="en-US" dirty="0">
                <a:solidFill>
                  <a:schemeClr val="accent6"/>
                </a:solidFill>
              </a:rPr>
              <a:t> </a:t>
            </a:r>
            <a:r>
              <a:rPr lang="en-US" altLang="zh-CN" dirty="0">
                <a:solidFill>
                  <a:schemeClr val="accent6"/>
                </a:solidFill>
              </a:rPr>
              <a:t>work)</a:t>
            </a:r>
            <a:r>
              <a:rPr lang="en-US" dirty="0">
                <a:solidFill>
                  <a:schemeClr val="accent6"/>
                </a:solidFill>
              </a:rPr>
              <a:t> </a:t>
            </a:r>
            <a:r>
              <a:rPr lang="en-US" dirty="0"/>
              <a:t>on questions of computation. For example, with his model in hand, Turing immediately proved that there exist problems that no computer can solve—no matter how </a:t>
            </a:r>
            <a:r>
              <a:rPr lang="en-US" dirty="0">
                <a:solidFill>
                  <a:schemeClr val="accent6"/>
                </a:solidFill>
              </a:rPr>
              <a:t>ingenious</a:t>
            </a:r>
            <a:r>
              <a:rPr lang="en-US" altLang="zh-CN" dirty="0">
                <a:solidFill>
                  <a:schemeClr val="accent6"/>
                </a:solidFill>
              </a:rPr>
              <a:t>(talented)</a:t>
            </a:r>
            <a:r>
              <a:rPr lang="en-US" dirty="0"/>
              <a:t> the programmer.</a:t>
            </a:r>
            <a:endParaRPr lang="zh-CN" altLang="en-US" dirty="0"/>
          </a:p>
        </p:txBody>
      </p:sp>
    </p:spTree>
    <p:extLst>
      <p:ext uri="{BB962C8B-B14F-4D97-AF65-F5344CB8AC3E}">
        <p14:creationId xmlns:p14="http://schemas.microsoft.com/office/powerpoint/2010/main" val="176227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4524315"/>
          </a:xfrm>
          <a:prstGeom prst="rect">
            <a:avLst/>
          </a:prstGeom>
          <a:noFill/>
        </p:spPr>
        <p:txBody>
          <a:bodyPr wrap="square">
            <a:spAutoFit/>
          </a:bodyPr>
          <a:lstStyle/>
          <a:p>
            <a:r>
              <a:rPr lang="en-US" dirty="0"/>
              <a:t>Turing’s paper is all the more remarkable because he wrote it in 1936, a full </a:t>
            </a:r>
            <a:r>
              <a:rPr lang="en-US" dirty="0">
                <a:solidFill>
                  <a:schemeClr val="accent6"/>
                </a:solidFill>
              </a:rPr>
              <a:t>decade</a:t>
            </a:r>
            <a:r>
              <a:rPr lang="en-US" altLang="zh-CN" dirty="0">
                <a:solidFill>
                  <a:schemeClr val="accent6"/>
                </a:solidFill>
              </a:rPr>
              <a:t>(ten</a:t>
            </a:r>
            <a:r>
              <a:rPr lang="zh-CN" altLang="en-US" dirty="0">
                <a:solidFill>
                  <a:schemeClr val="accent6"/>
                </a:solidFill>
              </a:rPr>
              <a:t> </a:t>
            </a:r>
            <a:r>
              <a:rPr lang="en-US" altLang="zh-CN" dirty="0">
                <a:solidFill>
                  <a:schemeClr val="accent6"/>
                </a:solidFill>
              </a:rPr>
              <a:t>years)</a:t>
            </a:r>
            <a:r>
              <a:rPr lang="en-US" dirty="0"/>
              <a:t> before any electronic computer actually existed</a:t>
            </a:r>
            <a:r>
              <a:rPr lang="en-US" altLang="zh-CN" dirty="0"/>
              <a:t>.</a:t>
            </a:r>
          </a:p>
          <a:p>
            <a:endParaRPr lang="en-US" altLang="zh-CN" dirty="0"/>
          </a:p>
          <a:p>
            <a:r>
              <a:rPr lang="en-US" dirty="0"/>
              <a:t>The word “</a:t>
            </a:r>
            <a:r>
              <a:rPr lang="en-US" i="1" dirty="0" err="1"/>
              <a:t>Entscheidungsproblem</a:t>
            </a:r>
            <a:r>
              <a:rPr lang="en-US" dirty="0"/>
              <a:t>” in the title refers to one of the 28 mathematical problems posed by David Hilbert in 1900 as challenges to mathematicians of the 20th century. Turing knocked that one off in the same paper. And perhaps you’ve heard of the “Church-Turing thesis”? Same paper. So Turing was a brilliant guy who generated lots of amazing ideas. But this lecture is about one of Turing’s less-amazing ideas. It involved codes. It involved number theory. And it was sort of stupid.</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pic>
        <p:nvPicPr>
          <p:cNvPr id="6" name="Picture 5">
            <a:extLst>
              <a:ext uri="{FF2B5EF4-FFF2-40B4-BE49-F238E27FC236}">
                <a16:creationId xmlns:a16="http://schemas.microsoft.com/office/drawing/2014/main" id="{779954A4-A732-5A69-70FA-3610BC825ED2}"/>
              </a:ext>
            </a:extLst>
          </p:cNvPr>
          <p:cNvPicPr>
            <a:picLocks noChangeAspect="1"/>
          </p:cNvPicPr>
          <p:nvPr/>
        </p:nvPicPr>
        <p:blipFill>
          <a:blip r:embed="rId3"/>
          <a:stretch>
            <a:fillRect/>
          </a:stretch>
        </p:blipFill>
        <p:spPr>
          <a:xfrm>
            <a:off x="6177491" y="2487008"/>
            <a:ext cx="2523988" cy="3387678"/>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6686715" y="5880678"/>
            <a:ext cx="1505540" cy="369332"/>
          </a:xfrm>
          <a:prstGeom prst="rect">
            <a:avLst/>
          </a:prstGeom>
          <a:noFill/>
        </p:spPr>
        <p:txBody>
          <a:bodyPr wrap="none" rtlCol="0">
            <a:spAutoFit/>
          </a:bodyPr>
          <a:lstStyle/>
          <a:p>
            <a:r>
              <a:rPr kumimoji="1" lang="en-US" altLang="zh-CN" dirty="0"/>
              <a:t>David</a:t>
            </a:r>
            <a:r>
              <a:rPr kumimoji="1" lang="zh-CN" altLang="en-US" dirty="0"/>
              <a:t> </a:t>
            </a:r>
            <a:r>
              <a:rPr kumimoji="1" lang="en-US" altLang="zh-CN" dirty="0"/>
              <a:t>Hilbert</a:t>
            </a:r>
            <a:endParaRPr kumimoji="1" lang="zh-CN" altLang="en-US" dirty="0"/>
          </a:p>
        </p:txBody>
      </p:sp>
    </p:spTree>
    <p:extLst>
      <p:ext uri="{BB962C8B-B14F-4D97-AF65-F5344CB8AC3E}">
        <p14:creationId xmlns:p14="http://schemas.microsoft.com/office/powerpoint/2010/main" val="1636788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308324"/>
          </a:xfrm>
          <a:prstGeom prst="rect">
            <a:avLst/>
          </a:prstGeom>
          <a:noFill/>
        </p:spPr>
        <p:txBody>
          <a:bodyPr wrap="square">
            <a:spAutoFit/>
          </a:bodyPr>
          <a:lstStyle/>
          <a:p>
            <a:r>
              <a:rPr lang="en-US" dirty="0"/>
              <a:t>Let’s look back to the fall of 1937. Nazi Germany was rearming under </a:t>
            </a:r>
            <a:r>
              <a:rPr lang="en-US" i="1" dirty="0"/>
              <a:t>Adolf Hitler</a:t>
            </a:r>
            <a:r>
              <a:rPr lang="en-US" dirty="0"/>
              <a:t>, world-shattering war looked </a:t>
            </a:r>
            <a:r>
              <a:rPr lang="en-US" dirty="0">
                <a:solidFill>
                  <a:schemeClr val="accent6"/>
                </a:solidFill>
              </a:rPr>
              <a:t>imminent</a:t>
            </a:r>
            <a:r>
              <a:rPr lang="en-US" altLang="zh-CN" dirty="0">
                <a:solidFill>
                  <a:schemeClr val="accent6"/>
                </a:solidFill>
              </a:rPr>
              <a:t>(about to happen)</a:t>
            </a:r>
            <a:r>
              <a:rPr lang="en-US" dirty="0"/>
              <a:t>, and—like us —</a:t>
            </a:r>
            <a:r>
              <a:rPr lang="zh-CN" altLang="en-US" dirty="0"/>
              <a:t> </a:t>
            </a:r>
            <a:r>
              <a:rPr lang="en-US" dirty="0"/>
              <a:t>Alan Turing was pondering the usefulness of number theory. He </a:t>
            </a:r>
            <a:r>
              <a:rPr lang="en-US" dirty="0">
                <a:solidFill>
                  <a:schemeClr val="accent6"/>
                </a:solidFill>
              </a:rPr>
              <a:t>foresaw</a:t>
            </a:r>
            <a:r>
              <a:rPr lang="en-US" altLang="zh-CN" dirty="0">
                <a:solidFill>
                  <a:schemeClr val="accent6"/>
                </a:solidFill>
              </a:rPr>
              <a:t>(predict)</a:t>
            </a:r>
            <a:r>
              <a:rPr lang="en-US" dirty="0"/>
              <a:t> that preserving military secrets would be vital in the coming conflict and proposed a way to </a:t>
            </a:r>
            <a:r>
              <a:rPr lang="en-US" dirty="0">
                <a:solidFill>
                  <a:schemeClr val="accent6"/>
                </a:solidFill>
              </a:rPr>
              <a:t>encrypt communications </a:t>
            </a:r>
            <a:r>
              <a:rPr lang="en-US" dirty="0"/>
              <a:t>using number theory. </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pic>
        <p:nvPicPr>
          <p:cNvPr id="6" name="Picture 5">
            <a:extLst>
              <a:ext uri="{FF2B5EF4-FFF2-40B4-BE49-F238E27FC236}">
                <a16:creationId xmlns:a16="http://schemas.microsoft.com/office/drawing/2014/main" id="{779954A4-A732-5A69-70FA-3610BC825ED2}"/>
              </a:ext>
            </a:extLst>
          </p:cNvPr>
          <p:cNvPicPr>
            <a:picLocks noChangeAspect="1"/>
          </p:cNvPicPr>
          <p:nvPr/>
        </p:nvPicPr>
        <p:blipFill>
          <a:blip r:embed="rId3"/>
          <a:stretch>
            <a:fillRect/>
          </a:stretch>
        </p:blipFill>
        <p:spPr>
          <a:xfrm>
            <a:off x="6177491" y="2487008"/>
            <a:ext cx="2523988" cy="3387678"/>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6686715" y="5880678"/>
            <a:ext cx="1505540" cy="369332"/>
          </a:xfrm>
          <a:prstGeom prst="rect">
            <a:avLst/>
          </a:prstGeom>
          <a:noFill/>
        </p:spPr>
        <p:txBody>
          <a:bodyPr wrap="none" rtlCol="0">
            <a:spAutoFit/>
          </a:bodyPr>
          <a:lstStyle/>
          <a:p>
            <a:r>
              <a:rPr kumimoji="1" lang="en-US" altLang="zh-CN" dirty="0"/>
              <a:t>David</a:t>
            </a:r>
            <a:r>
              <a:rPr kumimoji="1" lang="zh-CN" altLang="en-US" dirty="0"/>
              <a:t> </a:t>
            </a:r>
            <a:r>
              <a:rPr kumimoji="1" lang="en-US" altLang="zh-CN" dirty="0"/>
              <a:t>Hilbert</a:t>
            </a:r>
            <a:endParaRPr kumimoji="1" lang="zh-CN" altLang="en-US" dirty="0"/>
          </a:p>
        </p:txBody>
      </p:sp>
      <p:sp>
        <p:nvSpPr>
          <p:cNvPr id="4" name="TextBox 3">
            <a:extLst>
              <a:ext uri="{FF2B5EF4-FFF2-40B4-BE49-F238E27FC236}">
                <a16:creationId xmlns:a16="http://schemas.microsoft.com/office/drawing/2014/main" id="{FF8075EE-9F21-9E28-BAC4-FEF67403651D}"/>
              </a:ext>
            </a:extLst>
          </p:cNvPr>
          <p:cNvSpPr txBox="1"/>
          <p:nvPr/>
        </p:nvSpPr>
        <p:spPr>
          <a:xfrm>
            <a:off x="751801" y="4356768"/>
            <a:ext cx="4429418" cy="369332"/>
          </a:xfrm>
          <a:prstGeom prst="rect">
            <a:avLst/>
          </a:prstGeom>
          <a:noFill/>
        </p:spPr>
        <p:txBody>
          <a:bodyPr wrap="none" rtlCol="0">
            <a:spAutoFit/>
          </a:bodyPr>
          <a:lstStyle/>
          <a:p>
            <a:r>
              <a:rPr kumimoji="1" lang="zh-CN" altLang="en-US" dirty="0"/>
              <a:t>在那个年代</a:t>
            </a:r>
            <a:r>
              <a:rPr kumimoji="1" lang="en-US" altLang="zh-CN" dirty="0"/>
              <a:t>,</a:t>
            </a:r>
            <a:r>
              <a:rPr kumimoji="1" lang="zh-CN" altLang="en-US" dirty="0"/>
              <a:t> 就已经可以希望加密通话了</a:t>
            </a:r>
            <a:r>
              <a:rPr kumimoji="1" lang="en-US" altLang="zh-CN" dirty="0"/>
              <a:t>…</a:t>
            </a:r>
            <a:endParaRPr kumimoji="1" lang="zh-CN" altLang="en-US" dirty="0"/>
          </a:p>
        </p:txBody>
      </p:sp>
    </p:spTree>
    <p:extLst>
      <p:ext uri="{BB962C8B-B14F-4D97-AF65-F5344CB8AC3E}">
        <p14:creationId xmlns:p14="http://schemas.microsoft.com/office/powerpoint/2010/main" val="340322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4" name="TextBox 3">
            <a:extLst>
              <a:ext uri="{FF2B5EF4-FFF2-40B4-BE49-F238E27FC236}">
                <a16:creationId xmlns:a16="http://schemas.microsoft.com/office/drawing/2014/main" id="{C740482F-F4AE-EA22-F12F-B9E837503AED}"/>
              </a:ext>
            </a:extLst>
          </p:cNvPr>
          <p:cNvSpPr txBox="1"/>
          <p:nvPr/>
        </p:nvSpPr>
        <p:spPr>
          <a:xfrm>
            <a:off x="742278" y="1452282"/>
            <a:ext cx="1364476" cy="369332"/>
          </a:xfrm>
          <a:prstGeom prst="rect">
            <a:avLst/>
          </a:prstGeom>
          <a:noFill/>
        </p:spPr>
        <p:txBody>
          <a:bodyPr wrap="none" rtlCol="0">
            <a:spAutoFit/>
          </a:bodyPr>
          <a:lstStyle/>
          <a:p>
            <a:r>
              <a:rPr kumimoji="1" lang="en-US" altLang="zh-CN" dirty="0"/>
              <a:t>1.</a:t>
            </a:r>
            <a:r>
              <a:rPr kumimoji="1" lang="zh-CN" altLang="en-US" dirty="0"/>
              <a:t> 整除关系</a:t>
            </a:r>
          </a:p>
        </p:txBody>
      </p:sp>
      <p:pic>
        <p:nvPicPr>
          <p:cNvPr id="5" name="Picture 4">
            <a:extLst>
              <a:ext uri="{FF2B5EF4-FFF2-40B4-BE49-F238E27FC236}">
                <a16:creationId xmlns:a16="http://schemas.microsoft.com/office/drawing/2014/main" id="{88D58024-4C50-7682-E56C-AA53BB678D2D}"/>
              </a:ext>
            </a:extLst>
          </p:cNvPr>
          <p:cNvPicPr>
            <a:picLocks noChangeAspect="1"/>
          </p:cNvPicPr>
          <p:nvPr/>
        </p:nvPicPr>
        <p:blipFill>
          <a:blip r:embed="rId2"/>
          <a:stretch>
            <a:fillRect/>
          </a:stretch>
        </p:blipFill>
        <p:spPr>
          <a:xfrm>
            <a:off x="995754" y="1909571"/>
            <a:ext cx="6330203" cy="932963"/>
          </a:xfrm>
          <a:prstGeom prst="rect">
            <a:avLst/>
          </a:prstGeom>
        </p:spPr>
      </p:pic>
      <p:sp>
        <p:nvSpPr>
          <p:cNvPr id="6" name="TextBox 5">
            <a:extLst>
              <a:ext uri="{FF2B5EF4-FFF2-40B4-BE49-F238E27FC236}">
                <a16:creationId xmlns:a16="http://schemas.microsoft.com/office/drawing/2014/main" id="{3793D923-C2BF-5C63-46FD-49BE86C4B907}"/>
              </a:ext>
            </a:extLst>
          </p:cNvPr>
          <p:cNvSpPr txBox="1"/>
          <p:nvPr/>
        </p:nvSpPr>
        <p:spPr>
          <a:xfrm>
            <a:off x="995754" y="2881200"/>
            <a:ext cx="1787669" cy="369332"/>
          </a:xfrm>
          <a:prstGeom prst="rect">
            <a:avLst/>
          </a:prstGeom>
          <a:noFill/>
        </p:spPr>
        <p:txBody>
          <a:bodyPr wrap="none" rtlCol="0">
            <a:spAutoFit/>
          </a:bodyPr>
          <a:lstStyle/>
          <a:p>
            <a:r>
              <a:rPr kumimoji="1" lang="en-US" altLang="zh-CN" dirty="0"/>
              <a:t>(</a:t>
            </a:r>
            <a:r>
              <a:rPr kumimoji="1" lang="zh-CN" altLang="en-US" dirty="0"/>
              <a:t>一些等价定义</a:t>
            </a:r>
            <a:r>
              <a:rPr kumimoji="1" lang="en-US" altLang="zh-CN" dirty="0"/>
              <a:t>)</a:t>
            </a:r>
            <a:r>
              <a:rPr kumimoji="1" lang="zh-CN" altLang="en-US" dirty="0"/>
              <a:t> </a:t>
            </a:r>
          </a:p>
        </p:txBody>
      </p:sp>
      <p:pic>
        <p:nvPicPr>
          <p:cNvPr id="7" name="Picture 6">
            <a:extLst>
              <a:ext uri="{FF2B5EF4-FFF2-40B4-BE49-F238E27FC236}">
                <a16:creationId xmlns:a16="http://schemas.microsoft.com/office/drawing/2014/main" id="{DA937719-EB9B-10D2-812F-E7DD7D4CDF24}"/>
              </a:ext>
            </a:extLst>
          </p:cNvPr>
          <p:cNvPicPr>
            <a:picLocks noChangeAspect="1"/>
          </p:cNvPicPr>
          <p:nvPr/>
        </p:nvPicPr>
        <p:blipFill>
          <a:blip r:embed="rId3"/>
          <a:stretch>
            <a:fillRect/>
          </a:stretch>
        </p:blipFill>
        <p:spPr>
          <a:xfrm>
            <a:off x="995754" y="3300185"/>
            <a:ext cx="2716381" cy="2667349"/>
          </a:xfrm>
          <a:prstGeom prst="rect">
            <a:avLst/>
          </a:prstGeom>
        </p:spPr>
      </p:pic>
      <p:sp>
        <p:nvSpPr>
          <p:cNvPr id="8" name="Cloud Callout 7">
            <a:extLst>
              <a:ext uri="{FF2B5EF4-FFF2-40B4-BE49-F238E27FC236}">
                <a16:creationId xmlns:a16="http://schemas.microsoft.com/office/drawing/2014/main" id="{5CD1E873-C217-45A4-64D5-82E7891E0E63}"/>
              </a:ext>
            </a:extLst>
          </p:cNvPr>
          <p:cNvSpPr/>
          <p:nvPr/>
        </p:nvSpPr>
        <p:spPr>
          <a:xfrm>
            <a:off x="3868378" y="1589614"/>
            <a:ext cx="1364477" cy="369333"/>
          </a:xfrm>
          <a:prstGeom prst="cloudCallout">
            <a:avLst>
              <a:gd name="adj1" fmla="val -25006"/>
              <a:gd name="adj2" fmla="val 76194"/>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CN" sz="1050" dirty="0"/>
              <a:t>因子</a:t>
            </a:r>
            <a:r>
              <a:rPr kumimoji="1" lang="zh-CN" altLang="en-US" sz="1050" dirty="0"/>
              <a:t>提取机</a:t>
            </a:r>
          </a:p>
        </p:txBody>
      </p:sp>
    </p:spTree>
    <p:extLst>
      <p:ext uri="{BB962C8B-B14F-4D97-AF65-F5344CB8AC3E}">
        <p14:creationId xmlns:p14="http://schemas.microsoft.com/office/powerpoint/2010/main" val="19605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862322"/>
          </a:xfrm>
          <a:prstGeom prst="rect">
            <a:avLst/>
          </a:prstGeom>
          <a:noFill/>
        </p:spPr>
        <p:txBody>
          <a:bodyPr wrap="square">
            <a:spAutoFit/>
          </a:bodyPr>
          <a:lstStyle/>
          <a:p>
            <a:r>
              <a:rPr lang="en-US" dirty="0"/>
              <a:t>This is an idea that has </a:t>
            </a:r>
            <a:r>
              <a:rPr lang="en-US" dirty="0">
                <a:solidFill>
                  <a:schemeClr val="accent6"/>
                </a:solidFill>
              </a:rPr>
              <a:t>ricocheted</a:t>
            </a:r>
            <a:r>
              <a:rPr lang="en-US" altLang="zh-CN" dirty="0">
                <a:solidFill>
                  <a:schemeClr val="accent6"/>
                </a:solidFill>
              </a:rPr>
              <a:t>(cause</a:t>
            </a:r>
            <a:r>
              <a:rPr lang="zh-CN" altLang="en-US" dirty="0">
                <a:solidFill>
                  <a:schemeClr val="accent6"/>
                </a:solidFill>
              </a:rPr>
              <a:t> </a:t>
            </a:r>
            <a:r>
              <a:rPr lang="en-US" altLang="zh-CN" dirty="0">
                <a:solidFill>
                  <a:schemeClr val="accent6"/>
                </a:solidFill>
              </a:rPr>
              <a:t>to</a:t>
            </a:r>
            <a:r>
              <a:rPr lang="zh-CN" altLang="en-US" dirty="0">
                <a:solidFill>
                  <a:schemeClr val="accent6"/>
                </a:solidFill>
              </a:rPr>
              <a:t> </a:t>
            </a:r>
            <a:r>
              <a:rPr lang="en-US" altLang="zh-CN" dirty="0">
                <a:solidFill>
                  <a:schemeClr val="accent6"/>
                </a:solidFill>
              </a:rPr>
              <a:t>rebound</a:t>
            </a:r>
            <a:r>
              <a:rPr lang="zh-CN" altLang="en-US" dirty="0">
                <a:solidFill>
                  <a:schemeClr val="accent6"/>
                </a:solidFill>
              </a:rPr>
              <a:t> </a:t>
            </a:r>
            <a:r>
              <a:rPr lang="en-US" altLang="zh-CN" dirty="0">
                <a:solidFill>
                  <a:schemeClr val="accent6"/>
                </a:solidFill>
              </a:rPr>
              <a:t>off</a:t>
            </a:r>
            <a:r>
              <a:rPr lang="zh-CN" altLang="en-US" dirty="0">
                <a:solidFill>
                  <a:schemeClr val="accent6"/>
                </a:solidFill>
              </a:rPr>
              <a:t> </a:t>
            </a:r>
            <a:r>
              <a:rPr lang="en-US" altLang="zh-CN" dirty="0">
                <a:solidFill>
                  <a:schemeClr val="accent6"/>
                </a:solidFill>
              </a:rPr>
              <a:t>the</a:t>
            </a:r>
            <a:r>
              <a:rPr lang="zh-CN" altLang="en-US" dirty="0">
                <a:solidFill>
                  <a:schemeClr val="accent6"/>
                </a:solidFill>
              </a:rPr>
              <a:t> </a:t>
            </a:r>
            <a:r>
              <a:rPr lang="en-US" altLang="zh-CN" dirty="0">
                <a:solidFill>
                  <a:schemeClr val="accent6"/>
                </a:solidFill>
              </a:rPr>
              <a:t>surface)</a:t>
            </a:r>
            <a:r>
              <a:rPr lang="en-US" dirty="0"/>
              <a:t> up to our own time. Today, number theory is the basis for </a:t>
            </a:r>
            <a:r>
              <a:rPr lang="en-US" dirty="0">
                <a:solidFill>
                  <a:schemeClr val="accent6"/>
                </a:solidFill>
              </a:rPr>
              <a:t>numerous</a:t>
            </a:r>
            <a:r>
              <a:rPr lang="en-US" altLang="zh-CN" dirty="0">
                <a:solidFill>
                  <a:schemeClr val="accent6"/>
                </a:solidFill>
              </a:rPr>
              <a:t>(huge)</a:t>
            </a:r>
            <a:r>
              <a:rPr lang="en-US" dirty="0"/>
              <a:t> public-key </a:t>
            </a:r>
            <a:r>
              <a:rPr lang="en-US" dirty="0">
                <a:solidFill>
                  <a:schemeClr val="accent6"/>
                </a:solidFill>
              </a:rPr>
              <a:t>cryptosystems</a:t>
            </a:r>
            <a:r>
              <a:rPr lang="en-US" altLang="zh-CN" dirty="0">
                <a:solidFill>
                  <a:schemeClr val="accent6"/>
                </a:solidFill>
              </a:rPr>
              <a:t>(systems</a:t>
            </a:r>
            <a:r>
              <a:rPr lang="zh-CN" altLang="en-US" dirty="0">
                <a:solidFill>
                  <a:schemeClr val="accent6"/>
                </a:solidFill>
              </a:rPr>
              <a:t> </a:t>
            </a:r>
            <a:r>
              <a:rPr lang="en-US" altLang="zh-CN" dirty="0">
                <a:solidFill>
                  <a:schemeClr val="accent6"/>
                </a:solidFill>
              </a:rPr>
              <a:t>that</a:t>
            </a:r>
            <a:r>
              <a:rPr lang="zh-CN" altLang="en-US" dirty="0">
                <a:solidFill>
                  <a:schemeClr val="accent6"/>
                </a:solidFill>
              </a:rPr>
              <a:t> </a:t>
            </a:r>
            <a:r>
              <a:rPr lang="en-US" altLang="zh-CN" dirty="0">
                <a:solidFill>
                  <a:schemeClr val="accent6"/>
                </a:solidFill>
              </a:rPr>
              <a:t>encrypts)</a:t>
            </a:r>
            <a:r>
              <a:rPr lang="en-US" dirty="0"/>
              <a:t>, digital signature schemes, cryptographic hash functions, and electronic payment systems. Furthermore, military funding agencies are among the biggest investors in cryptographic research. Sorry, Hardy!</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7222458" y="5880678"/>
            <a:ext cx="800219" cy="369332"/>
          </a:xfrm>
          <a:prstGeom prst="rect">
            <a:avLst/>
          </a:prstGeom>
          <a:noFill/>
        </p:spPr>
        <p:txBody>
          <a:bodyPr wrap="none" rtlCol="0">
            <a:spAutoFit/>
          </a:bodyPr>
          <a:lstStyle/>
          <a:p>
            <a:r>
              <a:rPr kumimoji="1" lang="en-US" altLang="zh-CN" dirty="0"/>
              <a:t>Hardy</a:t>
            </a:r>
            <a:endParaRPr kumimoji="1" lang="zh-CN" altLang="en-US" dirty="0"/>
          </a:p>
        </p:txBody>
      </p:sp>
      <p:sp>
        <p:nvSpPr>
          <p:cNvPr id="8" name="TextBox 7">
            <a:extLst>
              <a:ext uri="{FF2B5EF4-FFF2-40B4-BE49-F238E27FC236}">
                <a16:creationId xmlns:a16="http://schemas.microsoft.com/office/drawing/2014/main" id="{958AC57F-B80F-AD7F-63D5-07E11F2ED4DC}"/>
              </a:ext>
            </a:extLst>
          </p:cNvPr>
          <p:cNvSpPr txBox="1"/>
          <p:nvPr/>
        </p:nvSpPr>
        <p:spPr>
          <a:xfrm>
            <a:off x="791570" y="4817660"/>
            <a:ext cx="4839786" cy="369332"/>
          </a:xfrm>
          <a:prstGeom prst="rect">
            <a:avLst/>
          </a:prstGeom>
          <a:noFill/>
        </p:spPr>
        <p:txBody>
          <a:bodyPr wrap="none" rtlCol="0">
            <a:spAutoFit/>
          </a:bodyPr>
          <a:lstStyle/>
          <a:p>
            <a:r>
              <a:rPr kumimoji="1" lang="en-US" altLang="zh-CN" dirty="0"/>
              <a:t>Hardy</a:t>
            </a:r>
            <a:r>
              <a:rPr kumimoji="1" lang="zh-CN" altLang="en-US" dirty="0"/>
              <a:t>曾经说过</a:t>
            </a:r>
            <a:r>
              <a:rPr kumimoji="1" lang="en-US" altLang="zh-CN" dirty="0"/>
              <a:t>:</a:t>
            </a:r>
            <a:r>
              <a:rPr kumimoji="1" lang="zh-CN" altLang="en-US" dirty="0"/>
              <a:t>数论好玩</a:t>
            </a:r>
            <a:r>
              <a:rPr kumimoji="1" lang="en-US" altLang="zh-CN" dirty="0"/>
              <a:t>,</a:t>
            </a:r>
            <a:r>
              <a:rPr kumimoji="1" lang="zh-CN" altLang="en-US" dirty="0"/>
              <a:t> 但是没用之类的话</a:t>
            </a:r>
            <a:r>
              <a:rPr kumimoji="1" lang="en-US" altLang="zh-CN" dirty="0"/>
              <a:t>.</a:t>
            </a:r>
            <a:r>
              <a:rPr kumimoji="1" lang="zh-CN" altLang="en-US" dirty="0"/>
              <a:t> </a:t>
            </a:r>
          </a:p>
        </p:txBody>
      </p:sp>
      <p:pic>
        <p:nvPicPr>
          <p:cNvPr id="9" name="Picture 8">
            <a:extLst>
              <a:ext uri="{FF2B5EF4-FFF2-40B4-BE49-F238E27FC236}">
                <a16:creationId xmlns:a16="http://schemas.microsoft.com/office/drawing/2014/main" id="{9C76D743-AA08-061E-2086-A8193DEFD996}"/>
              </a:ext>
            </a:extLst>
          </p:cNvPr>
          <p:cNvPicPr>
            <a:picLocks noChangeAspect="1"/>
          </p:cNvPicPr>
          <p:nvPr/>
        </p:nvPicPr>
        <p:blipFill>
          <a:blip r:embed="rId3"/>
          <a:stretch>
            <a:fillRect/>
          </a:stretch>
        </p:blipFill>
        <p:spPr>
          <a:xfrm>
            <a:off x="6232883" y="2816756"/>
            <a:ext cx="2282467" cy="3063922"/>
          </a:xfrm>
          <a:prstGeom prst="rect">
            <a:avLst/>
          </a:prstGeom>
        </p:spPr>
      </p:pic>
    </p:spTree>
    <p:extLst>
      <p:ext uri="{BB962C8B-B14F-4D97-AF65-F5344CB8AC3E}">
        <p14:creationId xmlns:p14="http://schemas.microsoft.com/office/powerpoint/2010/main" val="7069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862322"/>
          </a:xfrm>
          <a:prstGeom prst="rect">
            <a:avLst/>
          </a:prstGeom>
          <a:noFill/>
        </p:spPr>
        <p:txBody>
          <a:bodyPr wrap="square">
            <a:spAutoFit/>
          </a:bodyPr>
          <a:lstStyle/>
          <a:p>
            <a:r>
              <a:rPr lang="en-US" dirty="0"/>
              <a:t>Soon after </a:t>
            </a:r>
            <a:r>
              <a:rPr lang="en-US" dirty="0">
                <a:solidFill>
                  <a:schemeClr val="accent6"/>
                </a:solidFill>
              </a:rPr>
              <a:t>devising</a:t>
            </a:r>
            <a:r>
              <a:rPr lang="en-US" altLang="zh-CN" dirty="0">
                <a:solidFill>
                  <a:schemeClr val="accent6"/>
                </a:solidFill>
              </a:rPr>
              <a:t>(plan</a:t>
            </a:r>
            <a:r>
              <a:rPr lang="zh-CN" altLang="en-US" dirty="0">
                <a:solidFill>
                  <a:schemeClr val="accent6"/>
                </a:solidFill>
              </a:rPr>
              <a:t> </a:t>
            </a:r>
            <a:r>
              <a:rPr lang="en-US" altLang="zh-CN" dirty="0">
                <a:solidFill>
                  <a:schemeClr val="accent6"/>
                </a:solidFill>
              </a:rPr>
              <a:t>or</a:t>
            </a:r>
            <a:r>
              <a:rPr lang="zh-CN" altLang="en-US" dirty="0">
                <a:solidFill>
                  <a:schemeClr val="accent6"/>
                </a:solidFill>
              </a:rPr>
              <a:t> </a:t>
            </a:r>
            <a:r>
              <a:rPr lang="en-US" altLang="zh-CN" dirty="0">
                <a:solidFill>
                  <a:schemeClr val="accent6"/>
                </a:solidFill>
              </a:rPr>
              <a:t>invent</a:t>
            </a:r>
            <a:r>
              <a:rPr lang="zh-CN" altLang="en-US" dirty="0">
                <a:solidFill>
                  <a:schemeClr val="accent6"/>
                </a:solidFill>
              </a:rPr>
              <a:t> </a:t>
            </a:r>
            <a:r>
              <a:rPr lang="en-US" altLang="zh-CN" dirty="0">
                <a:solidFill>
                  <a:schemeClr val="accent6"/>
                </a:solidFill>
              </a:rPr>
              <a:t>in</a:t>
            </a:r>
            <a:r>
              <a:rPr lang="zh-CN" altLang="en-US" dirty="0">
                <a:solidFill>
                  <a:schemeClr val="accent6"/>
                </a:solidFill>
              </a:rPr>
              <a:t> </a:t>
            </a:r>
            <a:r>
              <a:rPr lang="en-US" altLang="zh-CN" dirty="0">
                <a:solidFill>
                  <a:schemeClr val="accent6"/>
                </a:solidFill>
              </a:rPr>
              <a:t>a</a:t>
            </a:r>
            <a:r>
              <a:rPr lang="zh-CN" altLang="en-US" dirty="0">
                <a:solidFill>
                  <a:schemeClr val="accent6"/>
                </a:solidFill>
              </a:rPr>
              <a:t> </a:t>
            </a:r>
            <a:r>
              <a:rPr lang="en-US" altLang="zh-CN" dirty="0">
                <a:solidFill>
                  <a:schemeClr val="accent6"/>
                </a:solidFill>
              </a:rPr>
              <a:t>carful</a:t>
            </a:r>
            <a:r>
              <a:rPr lang="zh-CN" altLang="en-US" dirty="0">
                <a:solidFill>
                  <a:schemeClr val="accent6"/>
                </a:solidFill>
              </a:rPr>
              <a:t> </a:t>
            </a:r>
            <a:r>
              <a:rPr lang="en-US" altLang="zh-CN" dirty="0">
                <a:solidFill>
                  <a:schemeClr val="accent6"/>
                </a:solidFill>
              </a:rPr>
              <a:t>thought)</a:t>
            </a:r>
            <a:r>
              <a:rPr lang="en-US" dirty="0"/>
              <a:t> his code, Turing disappeared from public view, and half a century would pass before the world learned the full story of where he’d gone and what he did there. We’ll come back to Turing’s life in a little while; for now, let’s investigate the </a:t>
            </a:r>
            <a:r>
              <a:rPr lang="en-US" b="1" i="1" dirty="0"/>
              <a:t>code</a:t>
            </a:r>
            <a:r>
              <a:rPr lang="en-US" dirty="0"/>
              <a:t> Turing left behind. The details are uncertain, since he never formally published the idea, so we’ll consider a couple of possibilities</a:t>
            </a:r>
            <a:r>
              <a:rPr lang="en-US" altLang="zh-CN" dirty="0"/>
              <a:t>.</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spTree>
    <p:extLst>
      <p:ext uri="{BB962C8B-B14F-4D97-AF65-F5344CB8AC3E}">
        <p14:creationId xmlns:p14="http://schemas.microsoft.com/office/powerpoint/2010/main" val="3019507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4" name="TextBox 3">
            <a:extLst>
              <a:ext uri="{FF2B5EF4-FFF2-40B4-BE49-F238E27FC236}">
                <a16:creationId xmlns:a16="http://schemas.microsoft.com/office/drawing/2014/main" id="{039F8CFF-2349-B32A-063E-1C3C302E16D2}"/>
              </a:ext>
            </a:extLst>
          </p:cNvPr>
          <p:cNvSpPr txBox="1"/>
          <p:nvPr/>
        </p:nvSpPr>
        <p:spPr>
          <a:xfrm>
            <a:off x="2456597" y="1337480"/>
            <a:ext cx="556563" cy="369332"/>
          </a:xfrm>
          <a:prstGeom prst="rect">
            <a:avLst/>
          </a:prstGeom>
          <a:noFill/>
        </p:spPr>
        <p:txBody>
          <a:bodyPr wrap="square" rtlCol="0">
            <a:spAutoFit/>
          </a:bodyPr>
          <a:lstStyle/>
          <a:p>
            <a:r>
              <a:rPr kumimoji="1" lang="en-US" altLang="zh-CN" dirty="0"/>
              <a:t>text</a:t>
            </a:r>
            <a:endParaRPr kumimoji="1" lang="zh-CN" altLang="en-US" dirty="0"/>
          </a:p>
        </p:txBody>
      </p:sp>
      <p:sp>
        <p:nvSpPr>
          <p:cNvPr id="6" name="TextBox 5">
            <a:extLst>
              <a:ext uri="{FF2B5EF4-FFF2-40B4-BE49-F238E27FC236}">
                <a16:creationId xmlns:a16="http://schemas.microsoft.com/office/drawing/2014/main" id="{F86D7FFA-AEB8-9F7E-1FF8-4B9ECB46EB64}"/>
              </a:ext>
            </a:extLst>
          </p:cNvPr>
          <p:cNvSpPr txBox="1"/>
          <p:nvPr/>
        </p:nvSpPr>
        <p:spPr>
          <a:xfrm>
            <a:off x="6509982" y="1337480"/>
            <a:ext cx="889987" cy="369332"/>
          </a:xfrm>
          <a:prstGeom prst="rect">
            <a:avLst/>
          </a:prstGeom>
          <a:noFill/>
        </p:spPr>
        <p:txBody>
          <a:bodyPr wrap="square" rtlCol="0">
            <a:spAutoFit/>
          </a:bodyPr>
          <a:lstStyle/>
          <a:p>
            <a:r>
              <a:rPr kumimoji="1" lang="en-US" altLang="zh-CN" dirty="0"/>
              <a:t>integer</a:t>
            </a:r>
            <a:endParaRPr kumimoji="1" lang="zh-CN" altLang="en-US" dirty="0"/>
          </a:p>
        </p:txBody>
      </p:sp>
      <p:cxnSp>
        <p:nvCxnSpPr>
          <p:cNvPr id="8" name="Straight Arrow Connector 7">
            <a:extLst>
              <a:ext uri="{FF2B5EF4-FFF2-40B4-BE49-F238E27FC236}">
                <a16:creationId xmlns:a16="http://schemas.microsoft.com/office/drawing/2014/main" id="{8CEB3F83-B33E-C1DC-ED01-234F9ACC3EF9}"/>
              </a:ext>
            </a:extLst>
          </p:cNvPr>
          <p:cNvCxnSpPr>
            <a:cxnSpLocks/>
            <a:stCxn id="4" idx="3"/>
            <a:endCxn id="6" idx="1"/>
          </p:cNvCxnSpPr>
          <p:nvPr/>
        </p:nvCxnSpPr>
        <p:spPr>
          <a:xfrm>
            <a:off x="3013160" y="1522146"/>
            <a:ext cx="34968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D9DA59-9EA7-9708-384A-3FF200E2F225}"/>
              </a:ext>
            </a:extLst>
          </p:cNvPr>
          <p:cNvSpPr txBox="1"/>
          <p:nvPr/>
        </p:nvSpPr>
        <p:spPr>
          <a:xfrm>
            <a:off x="5747482" y="1891478"/>
            <a:ext cx="2492990" cy="369332"/>
          </a:xfrm>
          <a:prstGeom prst="rect">
            <a:avLst/>
          </a:prstGeom>
          <a:noFill/>
        </p:spPr>
        <p:txBody>
          <a:bodyPr wrap="none" rtlCol="0">
            <a:spAutoFit/>
          </a:bodyPr>
          <a:lstStyle/>
          <a:p>
            <a:r>
              <a:rPr kumimoji="1" lang="zh-CN" altLang="en-US" dirty="0"/>
              <a:t>便于我们在上面做操作</a:t>
            </a:r>
          </a:p>
        </p:txBody>
      </p:sp>
      <p:pic>
        <p:nvPicPr>
          <p:cNvPr id="14" name="Picture 13">
            <a:extLst>
              <a:ext uri="{FF2B5EF4-FFF2-40B4-BE49-F238E27FC236}">
                <a16:creationId xmlns:a16="http://schemas.microsoft.com/office/drawing/2014/main" id="{70D58A51-3F36-DFF0-C654-4B58D92CEE0B}"/>
              </a:ext>
            </a:extLst>
          </p:cNvPr>
          <p:cNvPicPr>
            <a:picLocks noChangeAspect="1"/>
          </p:cNvPicPr>
          <p:nvPr/>
        </p:nvPicPr>
        <p:blipFill>
          <a:blip r:embed="rId2"/>
          <a:stretch>
            <a:fillRect/>
          </a:stretch>
        </p:blipFill>
        <p:spPr>
          <a:xfrm>
            <a:off x="2813782" y="2476183"/>
            <a:ext cx="2933700" cy="330200"/>
          </a:xfrm>
          <a:prstGeom prst="rect">
            <a:avLst/>
          </a:prstGeom>
        </p:spPr>
      </p:pic>
      <p:pic>
        <p:nvPicPr>
          <p:cNvPr id="15" name="Picture 14">
            <a:extLst>
              <a:ext uri="{FF2B5EF4-FFF2-40B4-BE49-F238E27FC236}">
                <a16:creationId xmlns:a16="http://schemas.microsoft.com/office/drawing/2014/main" id="{5BE59410-D2D1-0B1E-F5B9-3D33EB29B9BE}"/>
              </a:ext>
            </a:extLst>
          </p:cNvPr>
          <p:cNvPicPr>
            <a:picLocks noChangeAspect="1"/>
          </p:cNvPicPr>
          <p:nvPr/>
        </p:nvPicPr>
        <p:blipFill>
          <a:blip r:embed="rId3"/>
          <a:stretch>
            <a:fillRect/>
          </a:stretch>
        </p:blipFill>
        <p:spPr>
          <a:xfrm>
            <a:off x="2311847" y="2769732"/>
            <a:ext cx="3340100" cy="368300"/>
          </a:xfrm>
          <a:prstGeom prst="rect">
            <a:avLst/>
          </a:prstGeom>
        </p:spPr>
      </p:pic>
      <p:sp>
        <p:nvSpPr>
          <p:cNvPr id="16" name="TextBox 15">
            <a:extLst>
              <a:ext uri="{FF2B5EF4-FFF2-40B4-BE49-F238E27FC236}">
                <a16:creationId xmlns:a16="http://schemas.microsoft.com/office/drawing/2014/main" id="{2E2C1E7B-076B-7C26-7FFC-CBF65912A5DC}"/>
              </a:ext>
            </a:extLst>
          </p:cNvPr>
          <p:cNvSpPr txBox="1"/>
          <p:nvPr/>
        </p:nvSpPr>
        <p:spPr>
          <a:xfrm>
            <a:off x="2142867" y="3399937"/>
            <a:ext cx="4275529" cy="369332"/>
          </a:xfrm>
          <a:prstGeom prst="rect">
            <a:avLst/>
          </a:prstGeom>
          <a:noFill/>
        </p:spPr>
        <p:txBody>
          <a:bodyPr wrap="none" rtlCol="0">
            <a:spAutoFit/>
          </a:bodyPr>
          <a:lstStyle/>
          <a:p>
            <a:r>
              <a:rPr lang="en-US" dirty="0"/>
              <a:t>requires</a:t>
            </a:r>
            <a:r>
              <a:rPr lang="zh-CN" altLang="en-US" dirty="0"/>
              <a:t> </a:t>
            </a:r>
            <a:r>
              <a:rPr lang="en-US" dirty="0"/>
              <a:t>message to be a prime number</a:t>
            </a:r>
            <a:endParaRPr kumimoji="1" lang="zh-CN" altLang="en-US" dirty="0"/>
          </a:p>
        </p:txBody>
      </p:sp>
      <p:sp>
        <p:nvSpPr>
          <p:cNvPr id="17" name="TextBox 16">
            <a:extLst>
              <a:ext uri="{FF2B5EF4-FFF2-40B4-BE49-F238E27FC236}">
                <a16:creationId xmlns:a16="http://schemas.microsoft.com/office/drawing/2014/main" id="{7C9AC0BB-59B7-F383-7E65-E5C204BD1C6F}"/>
              </a:ext>
            </a:extLst>
          </p:cNvPr>
          <p:cNvSpPr txBox="1"/>
          <p:nvPr/>
        </p:nvSpPr>
        <p:spPr>
          <a:xfrm>
            <a:off x="6005015" y="2838734"/>
            <a:ext cx="441146" cy="369332"/>
          </a:xfrm>
          <a:prstGeom prst="rect">
            <a:avLst/>
          </a:prstGeom>
          <a:noFill/>
        </p:spPr>
        <p:txBody>
          <a:bodyPr wrap="none" rtlCol="0">
            <a:spAutoFit/>
          </a:bodyPr>
          <a:lstStyle/>
          <a:p>
            <a:r>
              <a:rPr kumimoji="1" lang="en-US" altLang="zh-CN" dirty="0"/>
              <a:t>13</a:t>
            </a:r>
            <a:endParaRPr kumimoji="1" lang="zh-CN" altLang="en-US" dirty="0"/>
          </a:p>
        </p:txBody>
      </p:sp>
      <p:sp>
        <p:nvSpPr>
          <p:cNvPr id="18" name="TextBox 17">
            <a:extLst>
              <a:ext uri="{FF2B5EF4-FFF2-40B4-BE49-F238E27FC236}">
                <a16:creationId xmlns:a16="http://schemas.microsoft.com/office/drawing/2014/main" id="{116391C7-E788-1598-BC08-E63B09218831}"/>
              </a:ext>
            </a:extLst>
          </p:cNvPr>
          <p:cNvSpPr txBox="1"/>
          <p:nvPr/>
        </p:nvSpPr>
        <p:spPr>
          <a:xfrm>
            <a:off x="921561" y="3922317"/>
            <a:ext cx="3070071" cy="369332"/>
          </a:xfrm>
          <a:prstGeom prst="rect">
            <a:avLst/>
          </a:prstGeom>
          <a:noFill/>
        </p:spPr>
        <p:txBody>
          <a:bodyPr wrap="none" rtlCol="0">
            <a:spAutoFit/>
          </a:bodyPr>
          <a:lstStyle/>
          <a:p>
            <a:r>
              <a:rPr kumimoji="1" lang="en-US" altLang="zh-CN" dirty="0"/>
              <a:t>But</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encrypt</a:t>
            </a:r>
            <a:r>
              <a:rPr kumimoji="1" lang="zh-CN" altLang="en-US" dirty="0"/>
              <a:t> </a:t>
            </a:r>
            <a:r>
              <a:rPr kumimoji="1" lang="en-US" altLang="zh-CN" dirty="0"/>
              <a:t>this?</a:t>
            </a:r>
            <a:endParaRPr kumimoji="1" lang="zh-CN" altLang="en-US" dirty="0"/>
          </a:p>
        </p:txBody>
      </p:sp>
      <p:sp>
        <p:nvSpPr>
          <p:cNvPr id="19" name="TextBox 18">
            <a:extLst>
              <a:ext uri="{FF2B5EF4-FFF2-40B4-BE49-F238E27FC236}">
                <a16:creationId xmlns:a16="http://schemas.microsoft.com/office/drawing/2014/main" id="{AFA96FF1-1BCE-58FB-2E1E-40AE56693774}"/>
              </a:ext>
            </a:extLst>
          </p:cNvPr>
          <p:cNvSpPr txBox="1"/>
          <p:nvPr/>
        </p:nvSpPr>
        <p:spPr>
          <a:xfrm>
            <a:off x="1184912" y="4291649"/>
            <a:ext cx="1915909" cy="369332"/>
          </a:xfrm>
          <a:prstGeom prst="rect">
            <a:avLst/>
          </a:prstGeom>
          <a:noFill/>
        </p:spPr>
        <p:txBody>
          <a:bodyPr wrap="none" rtlCol="0">
            <a:spAutoFit/>
          </a:bodyPr>
          <a:lstStyle/>
          <a:p>
            <a:r>
              <a:rPr kumimoji="1" lang="en-US" altLang="zh-CN" dirty="0"/>
              <a:t>Some</a:t>
            </a:r>
            <a:r>
              <a:rPr kumimoji="1" lang="zh-CN" altLang="en-US" dirty="0"/>
              <a:t> </a:t>
            </a:r>
            <a:r>
              <a:rPr kumimoji="1" lang="en-US" altLang="zh-CN" dirty="0"/>
              <a:t>notations.</a:t>
            </a:r>
            <a:r>
              <a:rPr kumimoji="1" lang="zh-CN" altLang="en-US" dirty="0"/>
              <a:t> </a:t>
            </a:r>
          </a:p>
        </p:txBody>
      </p:sp>
      <p:pic>
        <p:nvPicPr>
          <p:cNvPr id="20" name="Picture 19">
            <a:extLst>
              <a:ext uri="{FF2B5EF4-FFF2-40B4-BE49-F238E27FC236}">
                <a16:creationId xmlns:a16="http://schemas.microsoft.com/office/drawing/2014/main" id="{2D1B9706-20F6-18C7-02BF-4E104A00B462}"/>
              </a:ext>
            </a:extLst>
          </p:cNvPr>
          <p:cNvPicPr>
            <a:picLocks noChangeAspect="1"/>
          </p:cNvPicPr>
          <p:nvPr/>
        </p:nvPicPr>
        <p:blipFill>
          <a:blip r:embed="rId4"/>
          <a:stretch>
            <a:fillRect/>
          </a:stretch>
        </p:blipFill>
        <p:spPr>
          <a:xfrm>
            <a:off x="1642936" y="4776313"/>
            <a:ext cx="749300" cy="254000"/>
          </a:xfrm>
          <a:prstGeom prst="rect">
            <a:avLst/>
          </a:prstGeom>
        </p:spPr>
      </p:pic>
      <p:pic>
        <p:nvPicPr>
          <p:cNvPr id="21" name="Picture 20">
            <a:extLst>
              <a:ext uri="{FF2B5EF4-FFF2-40B4-BE49-F238E27FC236}">
                <a16:creationId xmlns:a16="http://schemas.microsoft.com/office/drawing/2014/main" id="{F34E4D8C-63BE-8598-BDE1-AF63C3057DB1}"/>
              </a:ext>
            </a:extLst>
          </p:cNvPr>
          <p:cNvPicPr>
            <a:picLocks noChangeAspect="1"/>
          </p:cNvPicPr>
          <p:nvPr/>
        </p:nvPicPr>
        <p:blipFill>
          <a:blip r:embed="rId5"/>
          <a:stretch>
            <a:fillRect/>
          </a:stretch>
        </p:blipFill>
        <p:spPr>
          <a:xfrm>
            <a:off x="2392236" y="4814413"/>
            <a:ext cx="4305300" cy="215900"/>
          </a:xfrm>
          <a:prstGeom prst="rect">
            <a:avLst/>
          </a:prstGeom>
        </p:spPr>
      </p:pic>
      <p:pic>
        <p:nvPicPr>
          <p:cNvPr id="22" name="Picture 21">
            <a:extLst>
              <a:ext uri="{FF2B5EF4-FFF2-40B4-BE49-F238E27FC236}">
                <a16:creationId xmlns:a16="http://schemas.microsoft.com/office/drawing/2014/main" id="{FD334C56-771A-25A5-E197-53B44E5AA644}"/>
              </a:ext>
            </a:extLst>
          </p:cNvPr>
          <p:cNvPicPr>
            <a:picLocks noChangeAspect="1"/>
          </p:cNvPicPr>
          <p:nvPr/>
        </p:nvPicPr>
        <p:blipFill>
          <a:blip r:embed="rId6"/>
          <a:stretch>
            <a:fillRect/>
          </a:stretch>
        </p:blipFill>
        <p:spPr>
          <a:xfrm>
            <a:off x="1642936" y="5202504"/>
            <a:ext cx="2311400" cy="266700"/>
          </a:xfrm>
          <a:prstGeom prst="rect">
            <a:avLst/>
          </a:prstGeom>
        </p:spPr>
      </p:pic>
      <p:pic>
        <p:nvPicPr>
          <p:cNvPr id="23" name="Picture 22">
            <a:extLst>
              <a:ext uri="{FF2B5EF4-FFF2-40B4-BE49-F238E27FC236}">
                <a16:creationId xmlns:a16="http://schemas.microsoft.com/office/drawing/2014/main" id="{4B2BF661-C0E0-8B51-B24A-139D6DD85313}"/>
              </a:ext>
            </a:extLst>
          </p:cNvPr>
          <p:cNvPicPr>
            <a:picLocks noChangeAspect="1"/>
          </p:cNvPicPr>
          <p:nvPr/>
        </p:nvPicPr>
        <p:blipFill>
          <a:blip r:embed="rId7"/>
          <a:stretch>
            <a:fillRect/>
          </a:stretch>
        </p:blipFill>
        <p:spPr>
          <a:xfrm>
            <a:off x="3954336" y="5245909"/>
            <a:ext cx="2603500" cy="241300"/>
          </a:xfrm>
          <a:prstGeom prst="rect">
            <a:avLst/>
          </a:prstGeom>
        </p:spPr>
      </p:pic>
      <p:pic>
        <p:nvPicPr>
          <p:cNvPr id="24" name="Picture 23">
            <a:extLst>
              <a:ext uri="{FF2B5EF4-FFF2-40B4-BE49-F238E27FC236}">
                <a16:creationId xmlns:a16="http://schemas.microsoft.com/office/drawing/2014/main" id="{D0B957AB-F1FE-62B7-075E-8F5F89D7BB38}"/>
              </a:ext>
            </a:extLst>
          </p:cNvPr>
          <p:cNvPicPr>
            <a:picLocks noChangeAspect="1"/>
          </p:cNvPicPr>
          <p:nvPr/>
        </p:nvPicPr>
        <p:blipFill>
          <a:blip r:embed="rId8"/>
          <a:stretch>
            <a:fillRect/>
          </a:stretch>
        </p:blipFill>
        <p:spPr>
          <a:xfrm>
            <a:off x="1635980" y="5641395"/>
            <a:ext cx="1422400" cy="292100"/>
          </a:xfrm>
          <a:prstGeom prst="rect">
            <a:avLst/>
          </a:prstGeom>
        </p:spPr>
      </p:pic>
    </p:spTree>
    <p:extLst>
      <p:ext uri="{BB962C8B-B14F-4D97-AF65-F5344CB8AC3E}">
        <p14:creationId xmlns:p14="http://schemas.microsoft.com/office/powerpoint/2010/main" val="42608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1"/>
      <p:bldP spid="12" grpId="0"/>
      <p:bldP spid="16" grpId="0"/>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18" name="TextBox 17">
            <a:extLst>
              <a:ext uri="{FF2B5EF4-FFF2-40B4-BE49-F238E27FC236}">
                <a16:creationId xmlns:a16="http://schemas.microsoft.com/office/drawing/2014/main" id="{116391C7-E788-1598-BC08-E63B09218831}"/>
              </a:ext>
            </a:extLst>
          </p:cNvPr>
          <p:cNvSpPr txBox="1"/>
          <p:nvPr/>
        </p:nvSpPr>
        <p:spPr>
          <a:xfrm>
            <a:off x="730493" y="1040524"/>
            <a:ext cx="3070071" cy="369332"/>
          </a:xfrm>
          <a:prstGeom prst="rect">
            <a:avLst/>
          </a:prstGeom>
          <a:noFill/>
        </p:spPr>
        <p:txBody>
          <a:bodyPr wrap="none" rtlCol="0">
            <a:spAutoFit/>
          </a:bodyPr>
          <a:lstStyle/>
          <a:p>
            <a:r>
              <a:rPr kumimoji="1" lang="en-US" altLang="zh-CN" dirty="0"/>
              <a:t>But</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encrypt</a:t>
            </a:r>
            <a:r>
              <a:rPr kumimoji="1" lang="zh-CN" altLang="en-US" dirty="0"/>
              <a:t> </a:t>
            </a:r>
            <a:r>
              <a:rPr kumimoji="1" lang="en-US" altLang="zh-CN" dirty="0"/>
              <a:t>this?</a:t>
            </a:r>
            <a:endParaRPr kumimoji="1" lang="zh-CN" altLang="en-US" dirty="0"/>
          </a:p>
        </p:txBody>
      </p:sp>
      <p:sp>
        <p:nvSpPr>
          <p:cNvPr id="19" name="TextBox 18">
            <a:extLst>
              <a:ext uri="{FF2B5EF4-FFF2-40B4-BE49-F238E27FC236}">
                <a16:creationId xmlns:a16="http://schemas.microsoft.com/office/drawing/2014/main" id="{AFA96FF1-1BCE-58FB-2E1E-40AE56693774}"/>
              </a:ext>
            </a:extLst>
          </p:cNvPr>
          <p:cNvSpPr txBox="1"/>
          <p:nvPr/>
        </p:nvSpPr>
        <p:spPr>
          <a:xfrm>
            <a:off x="993844" y="1409856"/>
            <a:ext cx="1915909" cy="369332"/>
          </a:xfrm>
          <a:prstGeom prst="rect">
            <a:avLst/>
          </a:prstGeom>
          <a:noFill/>
        </p:spPr>
        <p:txBody>
          <a:bodyPr wrap="none" rtlCol="0">
            <a:spAutoFit/>
          </a:bodyPr>
          <a:lstStyle/>
          <a:p>
            <a:r>
              <a:rPr kumimoji="1" lang="en-US" altLang="zh-CN" dirty="0"/>
              <a:t>Some</a:t>
            </a:r>
            <a:r>
              <a:rPr kumimoji="1" lang="zh-CN" altLang="en-US" dirty="0"/>
              <a:t> </a:t>
            </a:r>
            <a:r>
              <a:rPr kumimoji="1" lang="en-US" altLang="zh-CN" dirty="0"/>
              <a:t>notations.</a:t>
            </a:r>
            <a:r>
              <a:rPr kumimoji="1" lang="zh-CN" altLang="en-US" dirty="0"/>
              <a:t> </a:t>
            </a:r>
          </a:p>
        </p:txBody>
      </p:sp>
      <p:pic>
        <p:nvPicPr>
          <p:cNvPr id="20" name="Picture 19">
            <a:extLst>
              <a:ext uri="{FF2B5EF4-FFF2-40B4-BE49-F238E27FC236}">
                <a16:creationId xmlns:a16="http://schemas.microsoft.com/office/drawing/2014/main" id="{2D1B9706-20F6-18C7-02BF-4E104A00B462}"/>
              </a:ext>
            </a:extLst>
          </p:cNvPr>
          <p:cNvPicPr>
            <a:picLocks noChangeAspect="1"/>
          </p:cNvPicPr>
          <p:nvPr/>
        </p:nvPicPr>
        <p:blipFill>
          <a:blip r:embed="rId2"/>
          <a:stretch>
            <a:fillRect/>
          </a:stretch>
        </p:blipFill>
        <p:spPr>
          <a:xfrm>
            <a:off x="1451868" y="1894520"/>
            <a:ext cx="749300" cy="254000"/>
          </a:xfrm>
          <a:prstGeom prst="rect">
            <a:avLst/>
          </a:prstGeom>
        </p:spPr>
      </p:pic>
      <p:pic>
        <p:nvPicPr>
          <p:cNvPr id="21" name="Picture 20">
            <a:extLst>
              <a:ext uri="{FF2B5EF4-FFF2-40B4-BE49-F238E27FC236}">
                <a16:creationId xmlns:a16="http://schemas.microsoft.com/office/drawing/2014/main" id="{F34E4D8C-63BE-8598-BDE1-AF63C3057DB1}"/>
              </a:ext>
            </a:extLst>
          </p:cNvPr>
          <p:cNvPicPr>
            <a:picLocks noChangeAspect="1"/>
          </p:cNvPicPr>
          <p:nvPr/>
        </p:nvPicPr>
        <p:blipFill>
          <a:blip r:embed="rId3"/>
          <a:stretch>
            <a:fillRect/>
          </a:stretch>
        </p:blipFill>
        <p:spPr>
          <a:xfrm>
            <a:off x="2201168" y="1932620"/>
            <a:ext cx="4305300" cy="215900"/>
          </a:xfrm>
          <a:prstGeom prst="rect">
            <a:avLst/>
          </a:prstGeom>
        </p:spPr>
      </p:pic>
      <p:pic>
        <p:nvPicPr>
          <p:cNvPr id="22" name="Picture 21">
            <a:extLst>
              <a:ext uri="{FF2B5EF4-FFF2-40B4-BE49-F238E27FC236}">
                <a16:creationId xmlns:a16="http://schemas.microsoft.com/office/drawing/2014/main" id="{FD334C56-771A-25A5-E197-53B44E5AA644}"/>
              </a:ext>
            </a:extLst>
          </p:cNvPr>
          <p:cNvPicPr>
            <a:picLocks noChangeAspect="1"/>
          </p:cNvPicPr>
          <p:nvPr/>
        </p:nvPicPr>
        <p:blipFill>
          <a:blip r:embed="rId4"/>
          <a:stretch>
            <a:fillRect/>
          </a:stretch>
        </p:blipFill>
        <p:spPr>
          <a:xfrm>
            <a:off x="1451868" y="2320711"/>
            <a:ext cx="2311400" cy="266700"/>
          </a:xfrm>
          <a:prstGeom prst="rect">
            <a:avLst/>
          </a:prstGeom>
        </p:spPr>
      </p:pic>
      <p:pic>
        <p:nvPicPr>
          <p:cNvPr id="23" name="Picture 22">
            <a:extLst>
              <a:ext uri="{FF2B5EF4-FFF2-40B4-BE49-F238E27FC236}">
                <a16:creationId xmlns:a16="http://schemas.microsoft.com/office/drawing/2014/main" id="{4B2BF661-C0E0-8B51-B24A-139D6DD85313}"/>
              </a:ext>
            </a:extLst>
          </p:cNvPr>
          <p:cNvPicPr>
            <a:picLocks noChangeAspect="1"/>
          </p:cNvPicPr>
          <p:nvPr/>
        </p:nvPicPr>
        <p:blipFill>
          <a:blip r:embed="rId5"/>
          <a:stretch>
            <a:fillRect/>
          </a:stretch>
        </p:blipFill>
        <p:spPr>
          <a:xfrm>
            <a:off x="3763268" y="2364116"/>
            <a:ext cx="2603500" cy="241300"/>
          </a:xfrm>
          <a:prstGeom prst="rect">
            <a:avLst/>
          </a:prstGeom>
        </p:spPr>
      </p:pic>
      <p:pic>
        <p:nvPicPr>
          <p:cNvPr id="24" name="Picture 23">
            <a:extLst>
              <a:ext uri="{FF2B5EF4-FFF2-40B4-BE49-F238E27FC236}">
                <a16:creationId xmlns:a16="http://schemas.microsoft.com/office/drawing/2014/main" id="{D0B957AB-F1FE-62B7-075E-8F5F89D7BB38}"/>
              </a:ext>
            </a:extLst>
          </p:cNvPr>
          <p:cNvPicPr>
            <a:picLocks noChangeAspect="1"/>
          </p:cNvPicPr>
          <p:nvPr/>
        </p:nvPicPr>
        <p:blipFill>
          <a:blip r:embed="rId6"/>
          <a:stretch>
            <a:fillRect/>
          </a:stretch>
        </p:blipFill>
        <p:spPr>
          <a:xfrm>
            <a:off x="1444912" y="2759602"/>
            <a:ext cx="1422400" cy="292100"/>
          </a:xfrm>
          <a:prstGeom prst="rect">
            <a:avLst/>
          </a:prstGeom>
        </p:spPr>
      </p:pic>
      <p:pic>
        <p:nvPicPr>
          <p:cNvPr id="3" name="Picture 2">
            <a:extLst>
              <a:ext uri="{FF2B5EF4-FFF2-40B4-BE49-F238E27FC236}">
                <a16:creationId xmlns:a16="http://schemas.microsoft.com/office/drawing/2014/main" id="{A38F9D89-C726-1E67-FAB4-02F46D31B0FE}"/>
              </a:ext>
            </a:extLst>
          </p:cNvPr>
          <p:cNvPicPr>
            <a:picLocks noChangeAspect="1"/>
          </p:cNvPicPr>
          <p:nvPr/>
        </p:nvPicPr>
        <p:blipFill>
          <a:blip r:embed="rId7"/>
          <a:stretch>
            <a:fillRect/>
          </a:stretch>
        </p:blipFill>
        <p:spPr>
          <a:xfrm>
            <a:off x="993844" y="3332584"/>
            <a:ext cx="6692900" cy="330200"/>
          </a:xfrm>
          <a:prstGeom prst="rect">
            <a:avLst/>
          </a:prstGeom>
        </p:spPr>
      </p:pic>
      <p:pic>
        <p:nvPicPr>
          <p:cNvPr id="5" name="Picture 4">
            <a:extLst>
              <a:ext uri="{FF2B5EF4-FFF2-40B4-BE49-F238E27FC236}">
                <a16:creationId xmlns:a16="http://schemas.microsoft.com/office/drawing/2014/main" id="{DF30C763-1B10-EACD-6702-C04AB690B1B9}"/>
              </a:ext>
            </a:extLst>
          </p:cNvPr>
          <p:cNvPicPr>
            <a:picLocks noChangeAspect="1"/>
          </p:cNvPicPr>
          <p:nvPr/>
        </p:nvPicPr>
        <p:blipFill>
          <a:blip r:embed="rId8"/>
          <a:stretch>
            <a:fillRect/>
          </a:stretch>
        </p:blipFill>
        <p:spPr>
          <a:xfrm>
            <a:off x="993844" y="3943666"/>
            <a:ext cx="5080000" cy="812800"/>
          </a:xfrm>
          <a:prstGeom prst="rect">
            <a:avLst/>
          </a:prstGeom>
        </p:spPr>
      </p:pic>
      <p:pic>
        <p:nvPicPr>
          <p:cNvPr id="7" name="Picture 6">
            <a:extLst>
              <a:ext uri="{FF2B5EF4-FFF2-40B4-BE49-F238E27FC236}">
                <a16:creationId xmlns:a16="http://schemas.microsoft.com/office/drawing/2014/main" id="{5BE5ADE5-7BF1-8F35-1150-51D5A9A21B98}"/>
              </a:ext>
            </a:extLst>
          </p:cNvPr>
          <p:cNvPicPr>
            <a:picLocks noChangeAspect="1"/>
          </p:cNvPicPr>
          <p:nvPr/>
        </p:nvPicPr>
        <p:blipFill>
          <a:blip r:embed="rId9"/>
          <a:stretch>
            <a:fillRect/>
          </a:stretch>
        </p:blipFill>
        <p:spPr>
          <a:xfrm>
            <a:off x="993844" y="4846848"/>
            <a:ext cx="4394200" cy="1066800"/>
          </a:xfrm>
          <a:prstGeom prst="rect">
            <a:avLst/>
          </a:prstGeom>
        </p:spPr>
      </p:pic>
      <p:sp>
        <p:nvSpPr>
          <p:cNvPr id="9" name="TextBox 8">
            <a:extLst>
              <a:ext uri="{FF2B5EF4-FFF2-40B4-BE49-F238E27FC236}">
                <a16:creationId xmlns:a16="http://schemas.microsoft.com/office/drawing/2014/main" id="{0D6E6CC7-7853-A677-B336-96BB3BA0D171}"/>
              </a:ext>
            </a:extLst>
          </p:cNvPr>
          <p:cNvSpPr txBox="1"/>
          <p:nvPr/>
        </p:nvSpPr>
        <p:spPr>
          <a:xfrm>
            <a:off x="7301552" y="2129051"/>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8256896" y="3261815"/>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7183766" y="1087261"/>
                <a:ext cx="1677822"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=19260817</m:t>
                    </m:r>
                  </m:oMath>
                </a14:m>
                <a:endParaRPr kumimoji="1" lang="zh-CN" altLang="en-US"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7183766" y="1087261"/>
                <a:ext cx="1677822" cy="624689"/>
              </a:xfrm>
              <a:prstGeom prst="wedgeRectCallout">
                <a:avLst>
                  <a:gd name="adj1" fmla="val -28967"/>
                  <a:gd name="adj2" fmla="val 114934"/>
                </a:avLst>
              </a:prstGeom>
              <a:blipFill>
                <a:blip r:embed="rId10"/>
                <a:stretch>
                  <a:fillRect t="-2353"/>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7183766" y="3991916"/>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6506468" y="509895"/>
            <a:ext cx="2601994" cy="369332"/>
          </a:xfrm>
          <a:prstGeom prst="rect">
            <a:avLst/>
          </a:prstGeom>
          <a:noFill/>
        </p:spPr>
        <p:txBody>
          <a:bodyPr wrap="none" rtlCol="0">
            <a:spAutoFit/>
          </a:bodyPr>
          <a:lstStyle/>
          <a:p>
            <a:r>
              <a:rPr kumimoji="1" lang="en-US" altLang="zh-CN" dirty="0"/>
              <a:t>f(“</a:t>
            </a:r>
            <a:r>
              <a:rPr kumimoji="1" lang="en-US" altLang="zh-CN" dirty="0" err="1"/>
              <a:t>jyyyyds</a:t>
            </a:r>
            <a:r>
              <a:rPr kumimoji="1" lang="en-US" altLang="zh-CN" dirty="0"/>
              <a:t>”)=998244353</a:t>
            </a:r>
            <a:endParaRPr kumimoji="1" lang="zh-CN" altLang="en-US" dirty="0"/>
          </a:p>
        </p:txBody>
      </p:sp>
      <p:sp>
        <p:nvSpPr>
          <p:cNvPr id="26" name="Rectangle 25">
            <a:extLst>
              <a:ext uri="{FF2B5EF4-FFF2-40B4-BE49-F238E27FC236}">
                <a16:creationId xmlns:a16="http://schemas.microsoft.com/office/drawing/2014/main" id="{54C341D5-67E8-3EE1-2784-D9F3F78712FB}"/>
              </a:ext>
            </a:extLst>
          </p:cNvPr>
          <p:cNvSpPr/>
          <p:nvPr/>
        </p:nvSpPr>
        <p:spPr>
          <a:xfrm>
            <a:off x="8022677" y="2148520"/>
            <a:ext cx="1028700" cy="90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7599070" y="2498383"/>
            <a:ext cx="657826" cy="94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5375020" y="4790443"/>
            <a:ext cx="3768980" cy="646331"/>
          </a:xfrm>
          <a:prstGeom prst="rect">
            <a:avLst/>
          </a:prstGeom>
          <a:noFill/>
        </p:spPr>
        <p:txBody>
          <a:bodyPr wrap="none" rtlCol="0">
            <a:spAutoFit/>
          </a:bodyPr>
          <a:lstStyle/>
          <a:p>
            <a:r>
              <a:rPr lang="en-CN" dirty="0">
                <a:solidFill>
                  <a:srgbClr val="000000"/>
                </a:solidFill>
                <a:effectLst/>
                <a:latin typeface="Source Code Pro for Powerline" panose="020B0509030403020204" pitchFamily="49" charset="0"/>
              </a:rPr>
              <a:t>19227001804416401</a:t>
            </a:r>
            <a:r>
              <a:rPr kumimoji="1" lang="en-US" altLang="zh-CN" dirty="0">
                <a:solidFill>
                  <a:srgbClr val="000000"/>
                </a:solidFill>
                <a:effectLst/>
                <a:latin typeface="Source Code Pro for Powerline" panose="020B0509030403020204" pitchFamily="49" charset="0"/>
              </a:rPr>
              <a:t>/19260817</a:t>
            </a:r>
            <a:endParaRPr kumimoji="1" lang="en-US" altLang="zh-CN" dirty="0">
              <a:solidFill>
                <a:srgbClr val="000000"/>
              </a:solidFill>
              <a:latin typeface="Source Code Pro for Powerline" panose="020B0509030403020204" pitchFamily="49" charset="0"/>
            </a:endParaRPr>
          </a:p>
          <a:p>
            <a:r>
              <a:rPr kumimoji="1" lang="en-US" altLang="zh-CN" dirty="0">
                <a:solidFill>
                  <a:srgbClr val="000000"/>
                </a:solidFill>
                <a:effectLst/>
                <a:latin typeface="Source Code Pro for Powerline" panose="020B0509030403020204" pitchFamily="49" charset="0"/>
              </a:rPr>
              <a:t>=998244353</a:t>
            </a:r>
            <a:r>
              <a:rPr kumimoji="1" lang="en-US" altLang="zh-CN" dirty="0">
                <a:solidFill>
                  <a:srgbClr val="000000"/>
                </a:solidFill>
                <a:latin typeface="Source Code Pro for Powerline" panose="020B0509030403020204" pitchFamily="49" charset="0"/>
              </a:rPr>
              <a:t>=f(“</a:t>
            </a:r>
            <a:r>
              <a:rPr kumimoji="1" lang="en-US" altLang="zh-CN" dirty="0" err="1">
                <a:solidFill>
                  <a:srgbClr val="000000"/>
                </a:solidFill>
                <a:latin typeface="Source Code Pro for Powerline" panose="020B0509030403020204" pitchFamily="49" charset="0"/>
              </a:rPr>
              <a:t>jyyyyds</a:t>
            </a:r>
            <a:r>
              <a:rPr kumimoji="1" lang="en-US" altLang="zh-CN" dirty="0">
                <a:solidFill>
                  <a:srgbClr val="000000"/>
                </a:solidFill>
                <a:latin typeface="Source Code Pro for Powerline" panose="020B0509030403020204" pitchFamily="49" charset="0"/>
              </a:rPr>
              <a:t>”)</a:t>
            </a:r>
            <a:endParaRPr kumimoji="1" lang="en-US" altLang="zh-CN" dirty="0">
              <a:solidFill>
                <a:srgbClr val="000000"/>
              </a:solidFill>
              <a:effectLst/>
              <a:latin typeface="Source Code Pro for Powerline" panose="020B0509030403020204" pitchFamily="49" charset="0"/>
            </a:endParaRPr>
          </a:p>
        </p:txBody>
      </p:sp>
    </p:spTree>
    <p:extLst>
      <p:ext uri="{BB962C8B-B14F-4D97-AF65-F5344CB8AC3E}">
        <p14:creationId xmlns:p14="http://schemas.microsoft.com/office/powerpoint/2010/main" val="216786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13" grpId="0"/>
      <p:bldP spid="26"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34</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9" name="TextBox 8">
            <a:extLst>
              <a:ext uri="{FF2B5EF4-FFF2-40B4-BE49-F238E27FC236}">
                <a16:creationId xmlns:a16="http://schemas.microsoft.com/office/drawing/2014/main" id="{0D6E6CC7-7853-A677-B336-96BB3BA0D171}"/>
              </a:ext>
            </a:extLst>
          </p:cNvPr>
          <p:cNvSpPr txBox="1"/>
          <p:nvPr/>
        </p:nvSpPr>
        <p:spPr>
          <a:xfrm>
            <a:off x="7301552" y="2129051"/>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8256896" y="3261815"/>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7183766" y="1087261"/>
                <a:ext cx="1677822"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=19260817</m:t>
                    </m:r>
                  </m:oMath>
                </a14:m>
                <a:endParaRPr kumimoji="1" lang="zh-CN" altLang="en-US"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7183766" y="1087261"/>
                <a:ext cx="1677822" cy="624689"/>
              </a:xfrm>
              <a:prstGeom prst="wedgeRectCallout">
                <a:avLst>
                  <a:gd name="adj1" fmla="val -28967"/>
                  <a:gd name="adj2" fmla="val 114934"/>
                </a:avLst>
              </a:prstGeom>
              <a:blipFill>
                <a:blip r:embed="rId2"/>
                <a:stretch>
                  <a:fillRect t="-2353"/>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7183766" y="3991916"/>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6506468" y="509895"/>
            <a:ext cx="2601994" cy="369332"/>
          </a:xfrm>
          <a:prstGeom prst="rect">
            <a:avLst/>
          </a:prstGeom>
          <a:noFill/>
        </p:spPr>
        <p:txBody>
          <a:bodyPr wrap="none" rtlCol="0">
            <a:spAutoFit/>
          </a:bodyPr>
          <a:lstStyle/>
          <a:p>
            <a:r>
              <a:rPr kumimoji="1" lang="en-US" altLang="zh-CN" dirty="0"/>
              <a:t>f(“</a:t>
            </a:r>
            <a:r>
              <a:rPr kumimoji="1" lang="en-US" altLang="zh-CN" dirty="0" err="1"/>
              <a:t>jyyyyds</a:t>
            </a:r>
            <a:r>
              <a:rPr kumimoji="1" lang="en-US" altLang="zh-CN" dirty="0"/>
              <a:t>”)=998244353</a:t>
            </a:r>
            <a:endParaRPr kumimoji="1" lang="zh-CN" altLang="en-US" dirty="0"/>
          </a:p>
        </p:txBody>
      </p:sp>
      <p:sp>
        <p:nvSpPr>
          <p:cNvPr id="26" name="Rectangle 25">
            <a:extLst>
              <a:ext uri="{FF2B5EF4-FFF2-40B4-BE49-F238E27FC236}">
                <a16:creationId xmlns:a16="http://schemas.microsoft.com/office/drawing/2014/main" id="{54C341D5-67E8-3EE1-2784-D9F3F78712FB}"/>
              </a:ext>
            </a:extLst>
          </p:cNvPr>
          <p:cNvSpPr/>
          <p:nvPr/>
        </p:nvSpPr>
        <p:spPr>
          <a:xfrm>
            <a:off x="8022677" y="2148520"/>
            <a:ext cx="1028700" cy="90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7599070" y="2498383"/>
            <a:ext cx="657826" cy="94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5375020" y="4790443"/>
            <a:ext cx="3768980" cy="646331"/>
          </a:xfrm>
          <a:prstGeom prst="rect">
            <a:avLst/>
          </a:prstGeom>
          <a:noFill/>
        </p:spPr>
        <p:txBody>
          <a:bodyPr wrap="none" rtlCol="0">
            <a:spAutoFit/>
          </a:bodyPr>
          <a:lstStyle/>
          <a:p>
            <a:r>
              <a:rPr lang="en-CN" dirty="0">
                <a:solidFill>
                  <a:srgbClr val="000000"/>
                </a:solidFill>
                <a:effectLst/>
                <a:latin typeface="Source Code Pro for Powerline" panose="020B0509030403020204" pitchFamily="49" charset="0"/>
              </a:rPr>
              <a:t>19227001804416401</a:t>
            </a:r>
            <a:r>
              <a:rPr kumimoji="1" lang="en-US" altLang="zh-CN" dirty="0">
                <a:solidFill>
                  <a:srgbClr val="000000"/>
                </a:solidFill>
                <a:effectLst/>
                <a:latin typeface="Source Code Pro for Powerline" panose="020B0509030403020204" pitchFamily="49" charset="0"/>
              </a:rPr>
              <a:t>/19260817</a:t>
            </a:r>
            <a:endParaRPr kumimoji="1" lang="en-US" altLang="zh-CN" dirty="0">
              <a:solidFill>
                <a:srgbClr val="000000"/>
              </a:solidFill>
              <a:latin typeface="Source Code Pro for Powerline" panose="020B0509030403020204" pitchFamily="49" charset="0"/>
            </a:endParaRPr>
          </a:p>
          <a:p>
            <a:r>
              <a:rPr kumimoji="1" lang="en-US" altLang="zh-CN" dirty="0">
                <a:solidFill>
                  <a:srgbClr val="000000"/>
                </a:solidFill>
                <a:effectLst/>
                <a:latin typeface="Source Code Pro for Powerline" panose="020B0509030403020204" pitchFamily="49" charset="0"/>
              </a:rPr>
              <a:t>=998244353</a:t>
            </a:r>
            <a:r>
              <a:rPr kumimoji="1" lang="en-US" altLang="zh-CN" dirty="0">
                <a:solidFill>
                  <a:srgbClr val="000000"/>
                </a:solidFill>
                <a:latin typeface="Source Code Pro for Powerline" panose="020B0509030403020204" pitchFamily="49" charset="0"/>
              </a:rPr>
              <a:t>=f(“</a:t>
            </a:r>
            <a:r>
              <a:rPr kumimoji="1" lang="en-US" altLang="zh-CN" dirty="0" err="1">
                <a:solidFill>
                  <a:srgbClr val="000000"/>
                </a:solidFill>
                <a:latin typeface="Source Code Pro for Powerline" panose="020B0509030403020204" pitchFamily="49" charset="0"/>
              </a:rPr>
              <a:t>jyyyyds</a:t>
            </a:r>
            <a:r>
              <a:rPr kumimoji="1" lang="en-US" altLang="zh-CN" dirty="0">
                <a:solidFill>
                  <a:srgbClr val="000000"/>
                </a:solidFill>
                <a:latin typeface="Source Code Pro for Powerline" panose="020B0509030403020204" pitchFamily="49" charset="0"/>
              </a:rPr>
              <a:t>”)</a:t>
            </a:r>
            <a:endParaRPr kumimoji="1" lang="en-US" altLang="zh-CN" dirty="0">
              <a:solidFill>
                <a:srgbClr val="000000"/>
              </a:solidFill>
              <a:effectLst/>
              <a:latin typeface="Source Code Pro for Powerline" panose="020B0509030403020204" pitchFamily="49" charset="0"/>
            </a:endParaRPr>
          </a:p>
        </p:txBody>
      </p:sp>
      <p:sp>
        <p:nvSpPr>
          <p:cNvPr id="4" name="TextBox 3">
            <a:extLst>
              <a:ext uri="{FF2B5EF4-FFF2-40B4-BE49-F238E27FC236}">
                <a16:creationId xmlns:a16="http://schemas.microsoft.com/office/drawing/2014/main" id="{68993995-40B4-5CEC-DA47-B6EF16B22ABB}"/>
              </a:ext>
            </a:extLst>
          </p:cNvPr>
          <p:cNvSpPr txBox="1"/>
          <p:nvPr/>
        </p:nvSpPr>
        <p:spPr>
          <a:xfrm>
            <a:off x="846162" y="1337346"/>
            <a:ext cx="5772734" cy="369332"/>
          </a:xfrm>
          <a:prstGeom prst="rect">
            <a:avLst/>
          </a:prstGeom>
          <a:noFill/>
        </p:spPr>
        <p:txBody>
          <a:bodyPr wrap="none" rtlCol="0">
            <a:spAutoFit/>
          </a:bodyPr>
          <a:lstStyle/>
          <a:p>
            <a:r>
              <a:rPr kumimoji="1" lang="en-US" altLang="zh-CN" dirty="0"/>
              <a:t>Q1.</a:t>
            </a:r>
            <a:r>
              <a:rPr kumimoji="1" lang="zh-CN" altLang="en-US" dirty="0"/>
              <a:t> 你咋知道这俩数是质数</a:t>
            </a:r>
            <a:r>
              <a:rPr kumimoji="1" lang="en-US" altLang="zh-CN" dirty="0"/>
              <a:t>?</a:t>
            </a:r>
            <a:r>
              <a:rPr kumimoji="1" lang="zh-CN" altLang="en-US" dirty="0"/>
              <a:t> </a:t>
            </a:r>
            <a:r>
              <a:rPr kumimoji="1" lang="en-US" altLang="zh-CN" dirty="0"/>
              <a:t>–</a:t>
            </a:r>
            <a:r>
              <a:rPr kumimoji="1" lang="zh-CN" altLang="en-US" dirty="0"/>
              <a:t> 素性测试</a:t>
            </a:r>
            <a:r>
              <a:rPr kumimoji="1" lang="en-US" altLang="zh-CN" dirty="0"/>
              <a:t>,</a:t>
            </a:r>
            <a:r>
              <a:rPr kumimoji="1" lang="zh-CN" altLang="en-US" dirty="0"/>
              <a:t> 会排除大部分</a:t>
            </a:r>
          </a:p>
        </p:txBody>
      </p:sp>
      <p:sp>
        <p:nvSpPr>
          <p:cNvPr id="28" name="TextBox 27">
            <a:extLst>
              <a:ext uri="{FF2B5EF4-FFF2-40B4-BE49-F238E27FC236}">
                <a16:creationId xmlns:a16="http://schemas.microsoft.com/office/drawing/2014/main" id="{DCDAFF59-C5FA-4FA4-6112-6735221FDABD}"/>
              </a:ext>
            </a:extLst>
          </p:cNvPr>
          <p:cNvSpPr txBox="1"/>
          <p:nvPr/>
        </p:nvSpPr>
        <p:spPr>
          <a:xfrm>
            <a:off x="832514" y="1882891"/>
            <a:ext cx="2133918" cy="369332"/>
          </a:xfrm>
          <a:prstGeom prst="rect">
            <a:avLst/>
          </a:prstGeom>
          <a:noFill/>
        </p:spPr>
        <p:txBody>
          <a:bodyPr wrap="none" rtlCol="0">
            <a:spAutoFit/>
          </a:bodyPr>
          <a:lstStyle/>
          <a:p>
            <a:r>
              <a:rPr kumimoji="1" lang="en-US" altLang="zh-CN" dirty="0"/>
              <a:t>Q2.</a:t>
            </a:r>
            <a:r>
              <a:rPr kumimoji="1" lang="zh-CN" altLang="en-US" dirty="0"/>
              <a:t> 这玩意安全吗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7E6635FB-3ABF-52A3-A4A4-D830E70FA207}"/>
              </a:ext>
            </a:extLst>
          </p:cNvPr>
          <p:cNvSpPr txBox="1"/>
          <p:nvPr/>
        </p:nvSpPr>
        <p:spPr>
          <a:xfrm>
            <a:off x="1247413" y="2361485"/>
            <a:ext cx="4301177" cy="369332"/>
          </a:xfrm>
          <a:prstGeom prst="rect">
            <a:avLst/>
          </a:prstGeom>
          <a:noFill/>
        </p:spPr>
        <p:txBody>
          <a:bodyPr wrap="none" rtlCol="0">
            <a:spAutoFit/>
          </a:bodyPr>
          <a:lstStyle/>
          <a:p>
            <a:r>
              <a:rPr kumimoji="1" lang="zh-CN" altLang="en-US" dirty="0"/>
              <a:t>看上去挺安全</a:t>
            </a:r>
            <a:r>
              <a:rPr kumimoji="1" lang="en-US" altLang="zh-CN" dirty="0"/>
              <a:t>,</a:t>
            </a:r>
            <a:r>
              <a:rPr kumimoji="1" lang="zh-CN" altLang="en-US" dirty="0"/>
              <a:t> 因为它很难被找到因子啊</a:t>
            </a:r>
            <a:r>
              <a:rPr kumimoji="1" lang="en-US" altLang="zh-CN" dirty="0"/>
              <a:t>!</a:t>
            </a:r>
            <a:endParaRPr kumimoji="1" lang="zh-CN" altLang="en-US" dirty="0"/>
          </a:p>
        </p:txBody>
      </p:sp>
    </p:spTree>
    <p:extLst>
      <p:ext uri="{BB962C8B-B14F-4D97-AF65-F5344CB8AC3E}">
        <p14:creationId xmlns:p14="http://schemas.microsoft.com/office/powerpoint/2010/main" val="4282437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35</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9" name="TextBox 8">
            <a:extLst>
              <a:ext uri="{FF2B5EF4-FFF2-40B4-BE49-F238E27FC236}">
                <a16:creationId xmlns:a16="http://schemas.microsoft.com/office/drawing/2014/main" id="{0D6E6CC7-7853-A677-B336-96BB3BA0D171}"/>
              </a:ext>
            </a:extLst>
          </p:cNvPr>
          <p:cNvSpPr txBox="1"/>
          <p:nvPr/>
        </p:nvSpPr>
        <p:spPr>
          <a:xfrm>
            <a:off x="1739107" y="3715724"/>
            <a:ext cx="534932" cy="276999"/>
          </a:xfrm>
          <a:prstGeom prst="rect">
            <a:avLst/>
          </a:prstGeom>
          <a:noFill/>
        </p:spPr>
        <p:txBody>
          <a:bodyPr wrap="square" rtlCol="0">
            <a:spAutoFit/>
          </a:bodyPr>
          <a:lstStyle/>
          <a:p>
            <a:r>
              <a:rPr kumimoji="1" lang="en-US" altLang="zh-CN" sz="1200" dirty="0" err="1"/>
              <a:t>zgw</a:t>
            </a:r>
            <a:endParaRPr kumimoji="1" lang="zh-CN" altLang="en-US" sz="1200"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2689270" y="4848488"/>
            <a:ext cx="488817" cy="276999"/>
          </a:xfrm>
          <a:prstGeom prst="rect">
            <a:avLst/>
          </a:prstGeom>
          <a:noFill/>
        </p:spPr>
        <p:txBody>
          <a:bodyPr wrap="square" rtlCol="0">
            <a:spAutoFit/>
          </a:bodyPr>
          <a:lstStyle/>
          <a:p>
            <a:r>
              <a:rPr kumimoji="1" lang="en-US" altLang="zh-CN" sz="1200" dirty="0" err="1"/>
              <a:t>xbz</a:t>
            </a:r>
            <a:endParaRPr kumimoji="1" lang="zh-CN" altLang="en-US" sz="1200"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1674193" y="3025880"/>
                <a:ext cx="1723808" cy="403120"/>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我们约定</a:t>
                </a:r>
                <a14:m>
                  <m:oMath xmlns:m="http://schemas.openxmlformats.org/officeDocument/2006/math">
                    <m:r>
                      <a:rPr kumimoji="1" lang="en-US" altLang="zh-CN" sz="1200" b="0" i="1" smtClean="0">
                        <a:latin typeface="Cambria Math" panose="02040503050406030204" pitchFamily="18" charset="0"/>
                      </a:rPr>
                      <m:t>𝑘</m:t>
                    </m:r>
                    <m:r>
                      <a:rPr kumimoji="1" lang="en-US" altLang="zh-CN" sz="1200" b="0" i="1" smtClean="0">
                        <a:latin typeface="Cambria Math" panose="02040503050406030204" pitchFamily="18" charset="0"/>
                      </a:rPr>
                      <m:t>=19260817</m:t>
                    </m:r>
                  </m:oMath>
                </a14:m>
                <a:endParaRPr kumimoji="1" lang="zh-CN" altLang="en-US" sz="1200"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1674193" y="3025880"/>
                <a:ext cx="1723808" cy="403120"/>
              </a:xfrm>
              <a:prstGeom prst="wedgeRectCallout">
                <a:avLst>
                  <a:gd name="adj1" fmla="val -28967"/>
                  <a:gd name="adj2" fmla="val 114934"/>
                </a:avLst>
              </a:prstGeom>
              <a:blipFill>
                <a:blip r:embed="rId2"/>
                <a:stretch>
                  <a:fillRect t="-1786"/>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1941768" y="4627154"/>
            <a:ext cx="1508349" cy="240599"/>
          </a:xfrm>
          <a:prstGeom prst="wedgeRectCallout">
            <a:avLst>
              <a:gd name="adj1" fmla="val 20377"/>
              <a:gd name="adj2" fmla="val 9150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1393357" y="2748881"/>
            <a:ext cx="2339172" cy="276999"/>
          </a:xfrm>
          <a:prstGeom prst="rect">
            <a:avLst/>
          </a:prstGeom>
          <a:noFill/>
        </p:spPr>
        <p:txBody>
          <a:bodyPr wrap="square" rtlCol="0">
            <a:spAutoFit/>
          </a:bodyPr>
          <a:lstStyle/>
          <a:p>
            <a:r>
              <a:rPr kumimoji="1" lang="en-US" altLang="zh-CN" sz="1200" dirty="0"/>
              <a:t>f(“</a:t>
            </a:r>
            <a:r>
              <a:rPr kumimoji="1" lang="en-US" altLang="zh-CN" sz="1200" dirty="0" err="1"/>
              <a:t>jyyyyds</a:t>
            </a:r>
            <a:r>
              <a:rPr kumimoji="1" lang="en-US" altLang="zh-CN" sz="1200" dirty="0"/>
              <a:t>”)=998244353</a:t>
            </a:r>
            <a:endParaRPr kumimoji="1" lang="zh-CN" altLang="en-US" sz="1200" dirty="0"/>
          </a:p>
        </p:txBody>
      </p:sp>
      <p:sp>
        <p:nvSpPr>
          <p:cNvPr id="26" name="Rectangle 25">
            <a:extLst>
              <a:ext uri="{FF2B5EF4-FFF2-40B4-BE49-F238E27FC236}">
                <a16:creationId xmlns:a16="http://schemas.microsoft.com/office/drawing/2014/main" id="{54C341D5-67E8-3EE1-2784-D9F3F78712FB}"/>
              </a:ext>
            </a:extLst>
          </p:cNvPr>
          <p:cNvSpPr/>
          <p:nvPr/>
        </p:nvSpPr>
        <p:spPr>
          <a:xfrm>
            <a:off x="2504035" y="3698488"/>
            <a:ext cx="924793" cy="712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200"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2006573" y="3992723"/>
            <a:ext cx="682697" cy="9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344246" y="5438988"/>
            <a:ext cx="3388283" cy="461665"/>
          </a:xfrm>
          <a:prstGeom prst="rect">
            <a:avLst/>
          </a:prstGeom>
          <a:noFill/>
        </p:spPr>
        <p:txBody>
          <a:bodyPr wrap="square" rtlCol="0">
            <a:spAutoFit/>
          </a:bodyPr>
          <a:lstStyle/>
          <a:p>
            <a:r>
              <a:rPr lang="en-CN" sz="1200" dirty="0">
                <a:solidFill>
                  <a:srgbClr val="000000"/>
                </a:solidFill>
                <a:effectLst/>
                <a:latin typeface="Source Code Pro for Powerline" panose="020B0509030403020204" pitchFamily="49" charset="0"/>
              </a:rPr>
              <a:t>19227001804416401</a:t>
            </a:r>
            <a:r>
              <a:rPr kumimoji="1" lang="en-US" altLang="zh-CN" sz="1200" dirty="0">
                <a:solidFill>
                  <a:srgbClr val="000000"/>
                </a:solidFill>
                <a:effectLst/>
                <a:latin typeface="Source Code Pro for Powerline" panose="020B0509030403020204" pitchFamily="49" charset="0"/>
              </a:rPr>
              <a:t>/19260817</a:t>
            </a:r>
            <a:endParaRPr kumimoji="1" lang="en-US" altLang="zh-CN" sz="1200" dirty="0">
              <a:solidFill>
                <a:srgbClr val="000000"/>
              </a:solidFill>
              <a:latin typeface="Source Code Pro for Powerline" panose="020B0509030403020204" pitchFamily="49" charset="0"/>
            </a:endParaRPr>
          </a:p>
          <a:p>
            <a:r>
              <a:rPr kumimoji="1" lang="en-US" altLang="zh-CN" sz="1200" dirty="0">
                <a:solidFill>
                  <a:srgbClr val="000000"/>
                </a:solidFill>
                <a:effectLst/>
                <a:latin typeface="Source Code Pro for Powerline" panose="020B0509030403020204" pitchFamily="49" charset="0"/>
              </a:rPr>
              <a:t>=998244353</a:t>
            </a:r>
            <a:r>
              <a:rPr kumimoji="1" lang="en-US" altLang="zh-CN" sz="1200" dirty="0">
                <a:solidFill>
                  <a:srgbClr val="000000"/>
                </a:solidFill>
                <a:latin typeface="Source Code Pro for Powerline" panose="020B0509030403020204" pitchFamily="49" charset="0"/>
              </a:rPr>
              <a:t>=f(“</a:t>
            </a:r>
            <a:r>
              <a:rPr kumimoji="1" lang="en-US" altLang="zh-CN" sz="1200" dirty="0" err="1">
                <a:solidFill>
                  <a:srgbClr val="000000"/>
                </a:solidFill>
                <a:latin typeface="Source Code Pro for Powerline" panose="020B0509030403020204" pitchFamily="49" charset="0"/>
              </a:rPr>
              <a:t>jyyyyds</a:t>
            </a:r>
            <a:r>
              <a:rPr kumimoji="1" lang="en-US" altLang="zh-CN" sz="1200" dirty="0">
                <a:solidFill>
                  <a:srgbClr val="000000"/>
                </a:solidFill>
                <a:latin typeface="Source Code Pro for Powerline" panose="020B0509030403020204" pitchFamily="49" charset="0"/>
              </a:rPr>
              <a:t>”)</a:t>
            </a:r>
            <a:endParaRPr kumimoji="1" lang="en-US" altLang="zh-CN" sz="1200" dirty="0">
              <a:solidFill>
                <a:srgbClr val="000000"/>
              </a:solidFill>
              <a:effectLst/>
              <a:latin typeface="Source Code Pro for Powerline" panose="020B0509030403020204" pitchFamily="49" charset="0"/>
            </a:endParaRPr>
          </a:p>
        </p:txBody>
      </p:sp>
      <p:sp>
        <p:nvSpPr>
          <p:cNvPr id="4" name="TextBox 3">
            <a:extLst>
              <a:ext uri="{FF2B5EF4-FFF2-40B4-BE49-F238E27FC236}">
                <a16:creationId xmlns:a16="http://schemas.microsoft.com/office/drawing/2014/main" id="{68993995-40B4-5CEC-DA47-B6EF16B22ABB}"/>
              </a:ext>
            </a:extLst>
          </p:cNvPr>
          <p:cNvSpPr txBox="1"/>
          <p:nvPr/>
        </p:nvSpPr>
        <p:spPr>
          <a:xfrm>
            <a:off x="846162" y="1337346"/>
            <a:ext cx="5772734" cy="369332"/>
          </a:xfrm>
          <a:prstGeom prst="rect">
            <a:avLst/>
          </a:prstGeom>
          <a:noFill/>
        </p:spPr>
        <p:txBody>
          <a:bodyPr wrap="none" rtlCol="0">
            <a:spAutoFit/>
          </a:bodyPr>
          <a:lstStyle/>
          <a:p>
            <a:r>
              <a:rPr kumimoji="1" lang="en-US" altLang="zh-CN" dirty="0"/>
              <a:t>Q1.</a:t>
            </a:r>
            <a:r>
              <a:rPr kumimoji="1" lang="zh-CN" altLang="en-US" dirty="0"/>
              <a:t> 你咋知道这俩数是质数</a:t>
            </a:r>
            <a:r>
              <a:rPr kumimoji="1" lang="en-US" altLang="zh-CN" dirty="0"/>
              <a:t>?</a:t>
            </a:r>
            <a:r>
              <a:rPr kumimoji="1" lang="zh-CN" altLang="en-US" dirty="0"/>
              <a:t> </a:t>
            </a:r>
            <a:r>
              <a:rPr kumimoji="1" lang="en-US" altLang="zh-CN" dirty="0"/>
              <a:t>–</a:t>
            </a:r>
            <a:r>
              <a:rPr kumimoji="1" lang="zh-CN" altLang="en-US" dirty="0"/>
              <a:t> 素性测试</a:t>
            </a:r>
            <a:r>
              <a:rPr kumimoji="1" lang="en-US" altLang="zh-CN" dirty="0"/>
              <a:t>,</a:t>
            </a:r>
            <a:r>
              <a:rPr kumimoji="1" lang="zh-CN" altLang="en-US" dirty="0"/>
              <a:t> 会排除大部分</a:t>
            </a:r>
          </a:p>
        </p:txBody>
      </p:sp>
      <p:sp>
        <p:nvSpPr>
          <p:cNvPr id="28" name="TextBox 27">
            <a:extLst>
              <a:ext uri="{FF2B5EF4-FFF2-40B4-BE49-F238E27FC236}">
                <a16:creationId xmlns:a16="http://schemas.microsoft.com/office/drawing/2014/main" id="{DCDAFF59-C5FA-4FA4-6112-6735221FDABD}"/>
              </a:ext>
            </a:extLst>
          </p:cNvPr>
          <p:cNvSpPr txBox="1"/>
          <p:nvPr/>
        </p:nvSpPr>
        <p:spPr>
          <a:xfrm>
            <a:off x="832514" y="1882891"/>
            <a:ext cx="2133918" cy="369332"/>
          </a:xfrm>
          <a:prstGeom prst="rect">
            <a:avLst/>
          </a:prstGeom>
          <a:noFill/>
        </p:spPr>
        <p:txBody>
          <a:bodyPr wrap="none" rtlCol="0">
            <a:spAutoFit/>
          </a:bodyPr>
          <a:lstStyle/>
          <a:p>
            <a:r>
              <a:rPr kumimoji="1" lang="en-US" altLang="zh-CN" dirty="0"/>
              <a:t>Q2.</a:t>
            </a:r>
            <a:r>
              <a:rPr kumimoji="1" lang="zh-CN" altLang="en-US" dirty="0"/>
              <a:t> 这玩意安全吗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7E6635FB-3ABF-52A3-A4A4-D830E70FA207}"/>
              </a:ext>
            </a:extLst>
          </p:cNvPr>
          <p:cNvSpPr txBox="1"/>
          <p:nvPr/>
        </p:nvSpPr>
        <p:spPr>
          <a:xfrm>
            <a:off x="1247413" y="2361485"/>
            <a:ext cx="4301177" cy="369332"/>
          </a:xfrm>
          <a:prstGeom prst="rect">
            <a:avLst/>
          </a:prstGeom>
          <a:noFill/>
        </p:spPr>
        <p:txBody>
          <a:bodyPr wrap="none" rtlCol="0">
            <a:spAutoFit/>
          </a:bodyPr>
          <a:lstStyle/>
          <a:p>
            <a:r>
              <a:rPr kumimoji="1" lang="zh-CN" altLang="en-US" dirty="0"/>
              <a:t>看上去挺安全</a:t>
            </a:r>
            <a:r>
              <a:rPr kumimoji="1" lang="en-US" altLang="zh-CN" dirty="0"/>
              <a:t>,</a:t>
            </a:r>
            <a:r>
              <a:rPr kumimoji="1" lang="zh-CN" altLang="en-US" dirty="0"/>
              <a:t> 因为它很难被找到因子啊</a:t>
            </a:r>
            <a:r>
              <a:rPr kumimoji="1" lang="en-US" altLang="zh-CN" dirty="0"/>
              <a:t>!</a:t>
            </a:r>
            <a:endParaRPr kumimoji="1" lang="zh-CN" altLang="en-US" dirty="0"/>
          </a:p>
        </p:txBody>
      </p:sp>
      <p:sp>
        <p:nvSpPr>
          <p:cNvPr id="3" name="TextBox 2">
            <a:extLst>
              <a:ext uri="{FF2B5EF4-FFF2-40B4-BE49-F238E27FC236}">
                <a16:creationId xmlns:a16="http://schemas.microsoft.com/office/drawing/2014/main" id="{9920D05A-41C0-BE2C-5AA6-29733F171DA9}"/>
              </a:ext>
            </a:extLst>
          </p:cNvPr>
          <p:cNvSpPr txBox="1"/>
          <p:nvPr/>
        </p:nvSpPr>
        <p:spPr>
          <a:xfrm>
            <a:off x="2966431" y="5983321"/>
            <a:ext cx="4023858" cy="369332"/>
          </a:xfrm>
          <a:prstGeom prst="rect">
            <a:avLst/>
          </a:prstGeom>
          <a:noFill/>
        </p:spPr>
        <p:txBody>
          <a:bodyPr wrap="none" rtlCol="0">
            <a:spAutoFit/>
          </a:bodyPr>
          <a:lstStyle/>
          <a:p>
            <a:r>
              <a:rPr kumimoji="1" lang="zh-CN" altLang="en-US" dirty="0"/>
              <a:t>如果两条消息被截获了呢</a:t>
            </a:r>
            <a:r>
              <a:rPr kumimoji="1" lang="en-US" altLang="zh-CN" dirty="0"/>
              <a:t>?(</a:t>
            </a:r>
            <a:r>
              <a:rPr kumimoji="1" lang="zh-CN" altLang="en-US" dirty="0"/>
              <a:t>同一个</a:t>
            </a:r>
            <a:r>
              <a:rPr kumimoji="1" lang="en-US" altLang="zh-CN" dirty="0"/>
              <a:t>key)</a:t>
            </a:r>
            <a:endParaRPr kumimoji="1" lang="zh-CN" altLang="en-US" dirty="0"/>
          </a:p>
        </p:txBody>
      </p:sp>
      <p:sp>
        <p:nvSpPr>
          <p:cNvPr id="16" name="TextBox 15">
            <a:extLst>
              <a:ext uri="{FF2B5EF4-FFF2-40B4-BE49-F238E27FC236}">
                <a16:creationId xmlns:a16="http://schemas.microsoft.com/office/drawing/2014/main" id="{511E92EA-9E82-5D30-593F-7AE07CF3DCB4}"/>
              </a:ext>
            </a:extLst>
          </p:cNvPr>
          <p:cNvSpPr txBox="1"/>
          <p:nvPr/>
        </p:nvSpPr>
        <p:spPr>
          <a:xfrm>
            <a:off x="6313591" y="3748026"/>
            <a:ext cx="534932" cy="276999"/>
          </a:xfrm>
          <a:prstGeom prst="rect">
            <a:avLst/>
          </a:prstGeom>
          <a:noFill/>
        </p:spPr>
        <p:txBody>
          <a:bodyPr wrap="square" rtlCol="0">
            <a:spAutoFit/>
          </a:bodyPr>
          <a:lstStyle/>
          <a:p>
            <a:r>
              <a:rPr kumimoji="1" lang="en-US" altLang="zh-CN" sz="1200" dirty="0" err="1"/>
              <a:t>zgw</a:t>
            </a:r>
            <a:endParaRPr kumimoji="1" lang="zh-CN" altLang="en-US" sz="1200" dirty="0"/>
          </a:p>
        </p:txBody>
      </p:sp>
      <p:sp>
        <p:nvSpPr>
          <p:cNvPr id="17" name="TextBox 16">
            <a:extLst>
              <a:ext uri="{FF2B5EF4-FFF2-40B4-BE49-F238E27FC236}">
                <a16:creationId xmlns:a16="http://schemas.microsoft.com/office/drawing/2014/main" id="{074D71D2-F1F7-21C1-B58F-9805D2763EA2}"/>
              </a:ext>
            </a:extLst>
          </p:cNvPr>
          <p:cNvSpPr txBox="1"/>
          <p:nvPr/>
        </p:nvSpPr>
        <p:spPr>
          <a:xfrm>
            <a:off x="7263754" y="4880790"/>
            <a:ext cx="488817" cy="276999"/>
          </a:xfrm>
          <a:prstGeom prst="rect">
            <a:avLst/>
          </a:prstGeom>
          <a:noFill/>
        </p:spPr>
        <p:txBody>
          <a:bodyPr wrap="square" rtlCol="0">
            <a:spAutoFit/>
          </a:bodyPr>
          <a:lstStyle/>
          <a:p>
            <a:r>
              <a:rPr kumimoji="1" lang="en-US" altLang="zh-CN" sz="1200" dirty="0" err="1"/>
              <a:t>xbz</a:t>
            </a:r>
            <a:endParaRPr kumimoji="1" lang="zh-CN" altLang="en-US" sz="1200" dirty="0"/>
          </a:p>
        </p:txBody>
      </p:sp>
      <mc:AlternateContent xmlns:mc="http://schemas.openxmlformats.org/markup-compatibility/2006" xmlns:a14="http://schemas.microsoft.com/office/drawing/2010/main">
        <mc:Choice Requires="a14">
          <p:sp>
            <p:nvSpPr>
              <p:cNvPr id="18" name="Rectangular Callout 17">
                <a:extLst>
                  <a:ext uri="{FF2B5EF4-FFF2-40B4-BE49-F238E27FC236}">
                    <a16:creationId xmlns:a16="http://schemas.microsoft.com/office/drawing/2014/main" id="{95FC51C8-3BCB-72AE-A9C0-CDAE6E2C65DC}"/>
                  </a:ext>
                </a:extLst>
              </p:cNvPr>
              <p:cNvSpPr/>
              <p:nvPr/>
            </p:nvSpPr>
            <p:spPr>
              <a:xfrm>
                <a:off x="6248677" y="3058182"/>
                <a:ext cx="1723808" cy="403120"/>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同样的约定</a:t>
                </a:r>
                <a14:m>
                  <m:oMath xmlns:m="http://schemas.openxmlformats.org/officeDocument/2006/math">
                    <m:r>
                      <a:rPr kumimoji="1" lang="en-US" altLang="zh-CN" sz="1200" b="0" i="1" smtClean="0">
                        <a:latin typeface="Cambria Math" panose="02040503050406030204" pitchFamily="18" charset="0"/>
                      </a:rPr>
                      <m:t>𝑘</m:t>
                    </m:r>
                    <m:r>
                      <a:rPr kumimoji="1" lang="en-US" altLang="zh-CN" sz="1200" b="0" i="1" smtClean="0">
                        <a:latin typeface="Cambria Math" panose="02040503050406030204" pitchFamily="18" charset="0"/>
                      </a:rPr>
                      <m:t>=19260817</m:t>
                    </m:r>
                  </m:oMath>
                </a14:m>
                <a:endParaRPr kumimoji="1" lang="zh-CN" altLang="en-US" sz="1200" dirty="0"/>
              </a:p>
            </p:txBody>
          </p:sp>
        </mc:Choice>
        <mc:Fallback xmlns="">
          <p:sp>
            <p:nvSpPr>
              <p:cNvPr id="18" name="Rectangular Callout 17">
                <a:extLst>
                  <a:ext uri="{FF2B5EF4-FFF2-40B4-BE49-F238E27FC236}">
                    <a16:creationId xmlns:a16="http://schemas.microsoft.com/office/drawing/2014/main" id="{95FC51C8-3BCB-72AE-A9C0-CDAE6E2C65DC}"/>
                  </a:ext>
                </a:extLst>
              </p:cNvPr>
              <p:cNvSpPr>
                <a:spLocks noRot="1" noChangeAspect="1" noMove="1" noResize="1" noEditPoints="1" noAdjustHandles="1" noChangeArrowheads="1" noChangeShapeType="1" noTextEdit="1"/>
              </p:cNvSpPr>
              <p:nvPr/>
            </p:nvSpPr>
            <p:spPr>
              <a:xfrm>
                <a:off x="6248677" y="3058182"/>
                <a:ext cx="1723808" cy="403120"/>
              </a:xfrm>
              <a:prstGeom prst="wedgeRectCallout">
                <a:avLst>
                  <a:gd name="adj1" fmla="val -28967"/>
                  <a:gd name="adj2" fmla="val 114934"/>
                </a:avLst>
              </a:prstGeom>
              <a:blipFill>
                <a:blip r:embed="rId3"/>
                <a:stretch>
                  <a:fillRect t="-3636"/>
                </a:stretch>
              </a:blipFill>
            </p:spPr>
            <p:txBody>
              <a:bodyPr/>
              <a:lstStyle/>
              <a:p>
                <a:r>
                  <a:rPr lang="zh-CN" altLang="en-US">
                    <a:noFill/>
                  </a:rPr>
                  <a:t> </a:t>
                </a:r>
              </a:p>
            </p:txBody>
          </p:sp>
        </mc:Fallback>
      </mc:AlternateContent>
      <p:sp>
        <p:nvSpPr>
          <p:cNvPr id="19" name="Rectangular Callout 18">
            <a:extLst>
              <a:ext uri="{FF2B5EF4-FFF2-40B4-BE49-F238E27FC236}">
                <a16:creationId xmlns:a16="http://schemas.microsoft.com/office/drawing/2014/main" id="{172918F3-FF54-8065-DA68-049364BEA91C}"/>
              </a:ext>
            </a:extLst>
          </p:cNvPr>
          <p:cNvSpPr/>
          <p:nvPr/>
        </p:nvSpPr>
        <p:spPr>
          <a:xfrm>
            <a:off x="6516252" y="4659456"/>
            <a:ext cx="1508349" cy="240599"/>
          </a:xfrm>
          <a:prstGeom prst="wedgeRectCallout">
            <a:avLst>
              <a:gd name="adj1" fmla="val 17663"/>
              <a:gd name="adj2" fmla="val 744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好</a:t>
            </a:r>
          </a:p>
        </p:txBody>
      </p:sp>
      <p:sp>
        <p:nvSpPr>
          <p:cNvPr id="20" name="TextBox 19">
            <a:extLst>
              <a:ext uri="{FF2B5EF4-FFF2-40B4-BE49-F238E27FC236}">
                <a16:creationId xmlns:a16="http://schemas.microsoft.com/office/drawing/2014/main" id="{0FD25D40-FD5D-C7B1-1249-A0C48B296608}"/>
              </a:ext>
            </a:extLst>
          </p:cNvPr>
          <p:cNvSpPr txBox="1"/>
          <p:nvPr/>
        </p:nvSpPr>
        <p:spPr>
          <a:xfrm>
            <a:off x="5967841" y="2781183"/>
            <a:ext cx="2339172" cy="276999"/>
          </a:xfrm>
          <a:prstGeom prst="rect">
            <a:avLst/>
          </a:prstGeom>
          <a:noFill/>
        </p:spPr>
        <p:txBody>
          <a:bodyPr wrap="square" rtlCol="0">
            <a:spAutoFit/>
          </a:bodyPr>
          <a:lstStyle/>
          <a:p>
            <a:r>
              <a:rPr kumimoji="1" lang="en-US" altLang="zh-CN" sz="1200" dirty="0"/>
              <a:t>f(“</a:t>
            </a:r>
            <a:r>
              <a:rPr kumimoji="1" lang="en-US" altLang="zh-CN" sz="1200" dirty="0" err="1"/>
              <a:t>zfhyds</a:t>
            </a:r>
            <a:r>
              <a:rPr kumimoji="1" lang="en-US" altLang="zh-CN" sz="1200" dirty="0"/>
              <a:t>”)=10000000007</a:t>
            </a:r>
            <a:endParaRPr kumimoji="1" lang="zh-CN" altLang="en-US" sz="1200" dirty="0"/>
          </a:p>
        </p:txBody>
      </p:sp>
      <p:sp>
        <p:nvSpPr>
          <p:cNvPr id="21" name="Rectangle 20">
            <a:extLst>
              <a:ext uri="{FF2B5EF4-FFF2-40B4-BE49-F238E27FC236}">
                <a16:creationId xmlns:a16="http://schemas.microsoft.com/office/drawing/2014/main" id="{298B7ABE-387C-B3CB-9FBC-C56BD55341E3}"/>
              </a:ext>
            </a:extLst>
          </p:cNvPr>
          <p:cNvSpPr/>
          <p:nvPr/>
        </p:nvSpPr>
        <p:spPr>
          <a:xfrm>
            <a:off x="7078519" y="3730790"/>
            <a:ext cx="924793" cy="712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200" dirty="0">
                <a:solidFill>
                  <a:srgbClr val="000000"/>
                </a:solidFill>
                <a:effectLst/>
                <a:latin typeface="Source Code Pro for Powerline" panose="020B0509030403020204" pitchFamily="49" charset="0"/>
              </a:rPr>
              <a:t>192608170134825719</a:t>
            </a:r>
          </a:p>
        </p:txBody>
      </p:sp>
      <p:cxnSp>
        <p:nvCxnSpPr>
          <p:cNvPr id="22" name="Straight Arrow Connector 21">
            <a:extLst>
              <a:ext uri="{FF2B5EF4-FFF2-40B4-BE49-F238E27FC236}">
                <a16:creationId xmlns:a16="http://schemas.microsoft.com/office/drawing/2014/main" id="{0C288EE0-63FC-3A1E-E84A-6CA345E0BF0B}"/>
              </a:ext>
            </a:extLst>
          </p:cNvPr>
          <p:cNvCxnSpPr>
            <a:stCxn id="16" idx="2"/>
            <a:endCxn id="17" idx="1"/>
          </p:cNvCxnSpPr>
          <p:nvPr/>
        </p:nvCxnSpPr>
        <p:spPr>
          <a:xfrm>
            <a:off x="6581057" y="4025025"/>
            <a:ext cx="682697" cy="9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5A74DC-58D6-1904-0C5C-677C5F8CB081}"/>
              </a:ext>
            </a:extLst>
          </p:cNvPr>
          <p:cNvSpPr txBox="1"/>
          <p:nvPr/>
        </p:nvSpPr>
        <p:spPr>
          <a:xfrm>
            <a:off x="4918730" y="5471290"/>
            <a:ext cx="3388283" cy="461665"/>
          </a:xfrm>
          <a:prstGeom prst="rect">
            <a:avLst/>
          </a:prstGeom>
          <a:noFill/>
        </p:spPr>
        <p:txBody>
          <a:bodyPr wrap="square" rtlCol="0">
            <a:spAutoFit/>
          </a:bodyPr>
          <a:lstStyle/>
          <a:p>
            <a:r>
              <a:rPr lang="en-CN" sz="1200" dirty="0">
                <a:solidFill>
                  <a:srgbClr val="000000"/>
                </a:solidFill>
                <a:effectLst/>
                <a:latin typeface="Source Code Pro for Powerline" panose="020B0509030403020204" pitchFamily="49" charset="0"/>
              </a:rPr>
              <a:t>192608170134825719</a:t>
            </a:r>
            <a:r>
              <a:rPr kumimoji="1" lang="en-US" altLang="zh-CN" sz="1200" dirty="0">
                <a:solidFill>
                  <a:srgbClr val="000000"/>
                </a:solidFill>
                <a:effectLst/>
                <a:latin typeface="Source Code Pro for Powerline" panose="020B0509030403020204" pitchFamily="49" charset="0"/>
              </a:rPr>
              <a:t>/19260817</a:t>
            </a:r>
            <a:endParaRPr kumimoji="1" lang="en-US" altLang="zh-CN" sz="1200" dirty="0">
              <a:solidFill>
                <a:srgbClr val="000000"/>
              </a:solidFill>
              <a:latin typeface="Source Code Pro for Powerline" panose="020B0509030403020204" pitchFamily="49" charset="0"/>
            </a:endParaRPr>
          </a:p>
          <a:p>
            <a:r>
              <a:rPr kumimoji="1" lang="en-US" altLang="zh-CN" sz="1200" dirty="0">
                <a:solidFill>
                  <a:srgbClr val="000000"/>
                </a:solidFill>
                <a:effectLst/>
                <a:latin typeface="Source Code Pro for Powerline" panose="020B0509030403020204" pitchFamily="49" charset="0"/>
              </a:rPr>
              <a:t>=10000000007</a:t>
            </a:r>
            <a:r>
              <a:rPr kumimoji="1" lang="en-US" altLang="zh-CN" sz="1200" dirty="0">
                <a:solidFill>
                  <a:srgbClr val="000000"/>
                </a:solidFill>
                <a:latin typeface="Source Code Pro for Powerline" panose="020B0509030403020204" pitchFamily="49" charset="0"/>
              </a:rPr>
              <a:t>=f(“</a:t>
            </a:r>
            <a:r>
              <a:rPr kumimoji="1" lang="en-US" altLang="zh-CN" sz="1200" dirty="0" err="1">
                <a:solidFill>
                  <a:srgbClr val="000000"/>
                </a:solidFill>
                <a:latin typeface="Source Code Pro for Powerline" panose="020B0509030403020204" pitchFamily="49" charset="0"/>
              </a:rPr>
              <a:t>zfhyyds</a:t>
            </a:r>
            <a:r>
              <a:rPr kumimoji="1" lang="en-US" altLang="zh-CN" sz="1200" dirty="0">
                <a:solidFill>
                  <a:srgbClr val="000000"/>
                </a:solidFill>
                <a:latin typeface="Source Code Pro for Powerline" panose="020B0509030403020204" pitchFamily="49" charset="0"/>
              </a:rPr>
              <a:t>”)</a:t>
            </a:r>
            <a:endParaRPr kumimoji="1" lang="en-US" altLang="zh-CN" sz="1200" dirty="0">
              <a:solidFill>
                <a:srgbClr val="000000"/>
              </a:solidFill>
              <a:effectLst/>
              <a:latin typeface="Source Code Pro for Powerline" panose="020B0509030403020204" pitchFamily="49" charset="0"/>
            </a:endParaRPr>
          </a:p>
        </p:txBody>
      </p:sp>
      <p:cxnSp>
        <p:nvCxnSpPr>
          <p:cNvPr id="7" name="Straight Arrow Connector 6">
            <a:extLst>
              <a:ext uri="{FF2B5EF4-FFF2-40B4-BE49-F238E27FC236}">
                <a16:creationId xmlns:a16="http://schemas.microsoft.com/office/drawing/2014/main" id="{6C7E2D64-1A63-C7D2-025E-BAF505229EDF}"/>
              </a:ext>
            </a:extLst>
          </p:cNvPr>
          <p:cNvCxnSpPr>
            <a:stCxn id="26" idx="3"/>
            <a:endCxn id="21" idx="1"/>
          </p:cNvCxnSpPr>
          <p:nvPr/>
        </p:nvCxnSpPr>
        <p:spPr>
          <a:xfrm>
            <a:off x="3428828" y="4054890"/>
            <a:ext cx="3649691" cy="32302"/>
          </a:xfrm>
          <a:prstGeom prst="straightConnector1">
            <a:avLst/>
          </a:prstGeom>
          <a:ln w="57150">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D9AD566-4E04-C1B9-1CAC-F7F782D2C2A8}"/>
              </a:ext>
            </a:extLst>
          </p:cNvPr>
          <p:cNvSpPr txBox="1"/>
          <p:nvPr/>
        </p:nvSpPr>
        <p:spPr>
          <a:xfrm>
            <a:off x="4817660" y="3684896"/>
            <a:ext cx="1107996" cy="369332"/>
          </a:xfrm>
          <a:prstGeom prst="rect">
            <a:avLst/>
          </a:prstGeom>
          <a:noFill/>
        </p:spPr>
        <p:txBody>
          <a:bodyPr wrap="none" rtlCol="0">
            <a:spAutoFit/>
          </a:bodyPr>
          <a:lstStyle/>
          <a:p>
            <a:r>
              <a:rPr kumimoji="1" lang="zh-CN" altLang="en-US" dirty="0"/>
              <a:t>对比这俩</a:t>
            </a:r>
          </a:p>
        </p:txBody>
      </p:sp>
    </p:spTree>
    <p:extLst>
      <p:ext uri="{BB962C8B-B14F-4D97-AF65-F5344CB8AC3E}">
        <p14:creationId xmlns:p14="http://schemas.microsoft.com/office/powerpoint/2010/main" val="208034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36</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pic>
        <p:nvPicPr>
          <p:cNvPr id="5" name="Picture 4">
            <a:extLst>
              <a:ext uri="{FF2B5EF4-FFF2-40B4-BE49-F238E27FC236}">
                <a16:creationId xmlns:a16="http://schemas.microsoft.com/office/drawing/2014/main" id="{F20ED752-3628-5209-EA97-FFABCDFFADF1}"/>
              </a:ext>
            </a:extLst>
          </p:cNvPr>
          <p:cNvPicPr>
            <a:picLocks noChangeAspect="1"/>
          </p:cNvPicPr>
          <p:nvPr/>
        </p:nvPicPr>
        <p:blipFill>
          <a:blip r:embed="rId2"/>
          <a:stretch>
            <a:fillRect/>
          </a:stretch>
        </p:blipFill>
        <p:spPr>
          <a:xfrm>
            <a:off x="1520778" y="1763132"/>
            <a:ext cx="4546600" cy="317500"/>
          </a:xfrm>
          <a:prstGeom prst="rect">
            <a:avLst/>
          </a:prstGeom>
        </p:spPr>
      </p:pic>
      <p:sp>
        <p:nvSpPr>
          <p:cNvPr id="12" name="TextBox 11">
            <a:extLst>
              <a:ext uri="{FF2B5EF4-FFF2-40B4-BE49-F238E27FC236}">
                <a16:creationId xmlns:a16="http://schemas.microsoft.com/office/drawing/2014/main" id="{40878EFA-D45F-410C-BB30-DC4F5EEC6757}"/>
              </a:ext>
            </a:extLst>
          </p:cNvPr>
          <p:cNvSpPr txBox="1"/>
          <p:nvPr/>
        </p:nvSpPr>
        <p:spPr>
          <a:xfrm>
            <a:off x="1037230" y="1296537"/>
            <a:ext cx="1539845" cy="369332"/>
          </a:xfrm>
          <a:prstGeom prst="rect">
            <a:avLst/>
          </a:prstGeom>
          <a:noFill/>
        </p:spPr>
        <p:txBody>
          <a:bodyPr wrap="none" rtlCol="0">
            <a:spAutoFit/>
          </a:bodyPr>
          <a:lstStyle/>
          <a:p>
            <a:r>
              <a:rPr kumimoji="1" lang="en-US" altLang="zh-CN" dirty="0"/>
              <a:t>We</a:t>
            </a:r>
            <a:r>
              <a:rPr kumimoji="1" lang="zh-CN" altLang="en-US" dirty="0"/>
              <a:t> </a:t>
            </a:r>
            <a:r>
              <a:rPr kumimoji="1" lang="en-US" altLang="zh-CN" dirty="0"/>
              <a:t>have</a:t>
            </a:r>
            <a:r>
              <a:rPr kumimoji="1" lang="zh-CN" altLang="en-US" dirty="0"/>
              <a:t> </a:t>
            </a:r>
            <a:r>
              <a:rPr kumimoji="1" lang="en-US" altLang="zh-CN" dirty="0"/>
              <a:t>that</a:t>
            </a:r>
            <a:endParaRPr kumimoji="1" lang="zh-CN" altLang="en-US" dirty="0"/>
          </a:p>
        </p:txBody>
      </p:sp>
      <p:pic>
        <p:nvPicPr>
          <p:cNvPr id="14" name="Picture 13">
            <a:extLst>
              <a:ext uri="{FF2B5EF4-FFF2-40B4-BE49-F238E27FC236}">
                <a16:creationId xmlns:a16="http://schemas.microsoft.com/office/drawing/2014/main" id="{D4723A47-95FD-721A-BE6D-C5AB03AA6CDD}"/>
              </a:ext>
            </a:extLst>
          </p:cNvPr>
          <p:cNvPicPr>
            <a:picLocks noChangeAspect="1"/>
          </p:cNvPicPr>
          <p:nvPr/>
        </p:nvPicPr>
        <p:blipFill>
          <a:blip r:embed="rId3"/>
          <a:stretch>
            <a:fillRect/>
          </a:stretch>
        </p:blipFill>
        <p:spPr>
          <a:xfrm>
            <a:off x="1037230" y="2276190"/>
            <a:ext cx="6731000" cy="1054100"/>
          </a:xfrm>
          <a:prstGeom prst="rect">
            <a:avLst/>
          </a:prstGeom>
        </p:spPr>
      </p:pic>
      <p:sp>
        <p:nvSpPr>
          <p:cNvPr id="15" name="TextBox 14">
            <a:extLst>
              <a:ext uri="{FF2B5EF4-FFF2-40B4-BE49-F238E27FC236}">
                <a16:creationId xmlns:a16="http://schemas.microsoft.com/office/drawing/2014/main" id="{5F4371F1-3136-D354-3329-9AD5BF868995}"/>
              </a:ext>
            </a:extLst>
          </p:cNvPr>
          <p:cNvSpPr txBox="1"/>
          <p:nvPr/>
        </p:nvSpPr>
        <p:spPr>
          <a:xfrm>
            <a:off x="1091821" y="3835021"/>
            <a:ext cx="3844322" cy="369332"/>
          </a:xfrm>
          <a:prstGeom prst="rect">
            <a:avLst/>
          </a:prstGeom>
          <a:noFill/>
        </p:spPr>
        <p:txBody>
          <a:bodyPr wrap="none" rtlCol="0">
            <a:spAutoFit/>
          </a:bodyPr>
          <a:lstStyle/>
          <a:p>
            <a:r>
              <a:rPr kumimoji="1" lang="zh-CN" altLang="en-US" dirty="0"/>
              <a:t>怎么办</a:t>
            </a:r>
            <a:r>
              <a:rPr kumimoji="1" lang="en-US" altLang="zh-CN" dirty="0"/>
              <a:t>?</a:t>
            </a:r>
            <a:r>
              <a:rPr kumimoji="1" lang="zh-CN" altLang="en-US" dirty="0"/>
              <a:t> 我们需要</a:t>
            </a:r>
            <a:r>
              <a:rPr kumimoji="1" lang="zh-CN" altLang="en-US" b="1" dirty="0"/>
              <a:t>模运算</a:t>
            </a:r>
            <a:r>
              <a:rPr kumimoji="1" lang="zh-CN" altLang="en-US" dirty="0"/>
              <a:t>帮助我们</a:t>
            </a:r>
            <a:r>
              <a:rPr kumimoji="1" lang="en-US" altLang="zh-CN" dirty="0"/>
              <a:t>…</a:t>
            </a:r>
            <a:endParaRPr kumimoji="1" lang="zh-CN" altLang="en-US" b="1" dirty="0"/>
          </a:p>
        </p:txBody>
      </p:sp>
    </p:spTree>
    <p:extLst>
      <p:ext uri="{BB962C8B-B14F-4D97-AF65-F5344CB8AC3E}">
        <p14:creationId xmlns:p14="http://schemas.microsoft.com/office/powerpoint/2010/main" val="2756286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37</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2839239" cy="369332"/>
          </a:xfrm>
          <a:prstGeom prst="rect">
            <a:avLst/>
          </a:prstGeom>
          <a:noFill/>
        </p:spPr>
        <p:txBody>
          <a:bodyPr wrap="none" rtlCol="0">
            <a:spAutoFit/>
          </a:bodyPr>
          <a:lstStyle/>
          <a:p>
            <a:r>
              <a:rPr kumimoji="1" lang="zh-CN" altLang="en-US" dirty="0">
                <a:solidFill>
                  <a:srgbClr val="FF0000"/>
                </a:solidFill>
              </a:rPr>
              <a:t>模算术</a:t>
            </a:r>
            <a:r>
              <a:rPr kumimoji="1" lang="en-US" altLang="zh-CN" dirty="0">
                <a:solidFill>
                  <a:srgbClr val="FF0000"/>
                </a:solidFill>
              </a:rPr>
              <a:t>/Modular</a:t>
            </a:r>
            <a:r>
              <a:rPr kumimoji="1" lang="zh-CN" altLang="en-US" dirty="0">
                <a:solidFill>
                  <a:srgbClr val="FF0000"/>
                </a:solidFill>
              </a:rPr>
              <a:t> </a:t>
            </a:r>
            <a:r>
              <a:rPr kumimoji="1" lang="en-US" altLang="zh-CN" dirty="0">
                <a:solidFill>
                  <a:srgbClr val="FF0000"/>
                </a:solidFill>
              </a:rPr>
              <a:t>arithmetic</a:t>
            </a:r>
            <a:endParaRPr kumimoji="1" lang="zh-CN" altLang="en-US" dirty="0">
              <a:solidFill>
                <a:srgbClr val="FF0000"/>
              </a:solidFill>
            </a:endParaRPr>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2405086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38</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0" name="TextBox 9">
            <a:extLst>
              <a:ext uri="{FF2B5EF4-FFF2-40B4-BE49-F238E27FC236}">
                <a16:creationId xmlns:a16="http://schemas.microsoft.com/office/drawing/2014/main" id="{33951543-1CEC-59E9-4567-B69FA3A1CEF6}"/>
              </a:ext>
            </a:extLst>
          </p:cNvPr>
          <p:cNvSpPr txBox="1"/>
          <p:nvPr/>
        </p:nvSpPr>
        <p:spPr>
          <a:xfrm>
            <a:off x="777922" y="1269242"/>
            <a:ext cx="1595309" cy="369332"/>
          </a:xfrm>
          <a:prstGeom prst="rect">
            <a:avLst/>
          </a:prstGeom>
          <a:noFill/>
        </p:spPr>
        <p:txBody>
          <a:bodyPr wrap="none" rtlCol="0">
            <a:spAutoFit/>
          </a:bodyPr>
          <a:lstStyle/>
          <a:p>
            <a:r>
              <a:rPr kumimoji="1" lang="en-US" altLang="zh-CN" dirty="0"/>
              <a:t>1.</a:t>
            </a:r>
            <a:r>
              <a:rPr kumimoji="1" lang="zh-CN" altLang="en-US" dirty="0"/>
              <a:t> 同余的记号</a:t>
            </a:r>
          </a:p>
        </p:txBody>
      </p:sp>
      <p:pic>
        <p:nvPicPr>
          <p:cNvPr id="17" name="Picture 16">
            <a:extLst>
              <a:ext uri="{FF2B5EF4-FFF2-40B4-BE49-F238E27FC236}">
                <a16:creationId xmlns:a16="http://schemas.microsoft.com/office/drawing/2014/main" id="{7994FA8E-03F6-58E7-A7BD-AE5082A24F68}"/>
              </a:ext>
            </a:extLst>
          </p:cNvPr>
          <p:cNvPicPr>
            <a:picLocks noChangeAspect="1"/>
          </p:cNvPicPr>
          <p:nvPr/>
        </p:nvPicPr>
        <p:blipFill>
          <a:blip r:embed="rId2"/>
          <a:stretch>
            <a:fillRect/>
          </a:stretch>
        </p:blipFill>
        <p:spPr>
          <a:xfrm>
            <a:off x="1333974" y="1708542"/>
            <a:ext cx="3746500" cy="317500"/>
          </a:xfrm>
          <a:prstGeom prst="rect">
            <a:avLst/>
          </a:prstGeom>
        </p:spPr>
      </p:pic>
      <p:sp>
        <p:nvSpPr>
          <p:cNvPr id="24" name="TextBox 23">
            <a:extLst>
              <a:ext uri="{FF2B5EF4-FFF2-40B4-BE49-F238E27FC236}">
                <a16:creationId xmlns:a16="http://schemas.microsoft.com/office/drawing/2014/main" id="{A620EF2D-228C-BE0B-81FE-EF5498E4B979}"/>
              </a:ext>
            </a:extLst>
          </p:cNvPr>
          <p:cNvSpPr txBox="1"/>
          <p:nvPr/>
        </p:nvSpPr>
        <p:spPr>
          <a:xfrm>
            <a:off x="5080474" y="1708542"/>
            <a:ext cx="118853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Written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p>
        </p:txBody>
      </p:sp>
      <p:pic>
        <p:nvPicPr>
          <p:cNvPr id="25" name="Picture 24">
            <a:extLst>
              <a:ext uri="{FF2B5EF4-FFF2-40B4-BE49-F238E27FC236}">
                <a16:creationId xmlns:a16="http://schemas.microsoft.com/office/drawing/2014/main" id="{72904416-C8F8-B9CE-1835-E5DD0EDE4141}"/>
              </a:ext>
            </a:extLst>
          </p:cNvPr>
          <p:cNvPicPr>
            <a:picLocks noChangeAspect="1"/>
          </p:cNvPicPr>
          <p:nvPr/>
        </p:nvPicPr>
        <p:blipFill>
          <a:blip r:embed="rId3"/>
          <a:stretch>
            <a:fillRect/>
          </a:stretch>
        </p:blipFill>
        <p:spPr>
          <a:xfrm>
            <a:off x="3752850" y="2203829"/>
            <a:ext cx="1638300" cy="266700"/>
          </a:xfrm>
          <a:prstGeom prst="rect">
            <a:avLst/>
          </a:prstGeom>
        </p:spPr>
      </p:pic>
      <p:pic>
        <p:nvPicPr>
          <p:cNvPr id="26" name="Picture 25">
            <a:extLst>
              <a:ext uri="{FF2B5EF4-FFF2-40B4-BE49-F238E27FC236}">
                <a16:creationId xmlns:a16="http://schemas.microsoft.com/office/drawing/2014/main" id="{71A661A7-F2A4-D821-4DB3-D2BB4C4C1FCF}"/>
              </a:ext>
            </a:extLst>
          </p:cNvPr>
          <p:cNvPicPr>
            <a:picLocks noChangeAspect="1"/>
          </p:cNvPicPr>
          <p:nvPr/>
        </p:nvPicPr>
        <p:blipFill>
          <a:blip r:embed="rId4"/>
          <a:stretch>
            <a:fillRect/>
          </a:stretch>
        </p:blipFill>
        <p:spPr>
          <a:xfrm>
            <a:off x="1333974" y="2648316"/>
            <a:ext cx="5232400" cy="647700"/>
          </a:xfrm>
          <a:prstGeom prst="rect">
            <a:avLst/>
          </a:prstGeom>
        </p:spPr>
      </p:pic>
      <p:sp>
        <p:nvSpPr>
          <p:cNvPr id="4" name="TextBox 3">
            <a:extLst>
              <a:ext uri="{FF2B5EF4-FFF2-40B4-BE49-F238E27FC236}">
                <a16:creationId xmlns:a16="http://schemas.microsoft.com/office/drawing/2014/main" id="{0755B242-C792-6565-6ADC-DE71483641B0}"/>
              </a:ext>
            </a:extLst>
          </p:cNvPr>
          <p:cNvSpPr txBox="1"/>
          <p:nvPr/>
        </p:nvSpPr>
        <p:spPr>
          <a:xfrm>
            <a:off x="955343" y="3589361"/>
            <a:ext cx="1954381" cy="369332"/>
          </a:xfrm>
          <a:prstGeom prst="rect">
            <a:avLst/>
          </a:prstGeom>
          <a:noFill/>
        </p:spPr>
        <p:txBody>
          <a:bodyPr wrap="none" rtlCol="0">
            <a:spAutoFit/>
          </a:bodyPr>
          <a:lstStyle/>
          <a:p>
            <a:r>
              <a:rPr kumimoji="1" lang="en-US" altLang="zh-CN" dirty="0"/>
              <a:t>2.</a:t>
            </a:r>
            <a:r>
              <a:rPr kumimoji="1" lang="zh-CN" altLang="en-US" dirty="0"/>
              <a:t> </a:t>
            </a:r>
            <a:r>
              <a:rPr kumimoji="1" lang="zh-CN" altLang="en-CN" dirty="0"/>
              <a:t>同余</a:t>
            </a:r>
            <a:r>
              <a:rPr kumimoji="1" lang="en-US" altLang="zh-CN" dirty="0"/>
              <a:t>:</a:t>
            </a:r>
            <a:r>
              <a:rPr kumimoji="1" lang="zh-CN" altLang="en-US" dirty="0"/>
              <a:t> 余数相同</a:t>
            </a:r>
          </a:p>
        </p:txBody>
      </p:sp>
      <p:pic>
        <p:nvPicPr>
          <p:cNvPr id="5" name="Picture 4">
            <a:extLst>
              <a:ext uri="{FF2B5EF4-FFF2-40B4-BE49-F238E27FC236}">
                <a16:creationId xmlns:a16="http://schemas.microsoft.com/office/drawing/2014/main" id="{48EB6A46-00E2-54A3-1497-EFF8CD4C028D}"/>
              </a:ext>
            </a:extLst>
          </p:cNvPr>
          <p:cNvPicPr>
            <a:picLocks noChangeAspect="1"/>
          </p:cNvPicPr>
          <p:nvPr/>
        </p:nvPicPr>
        <p:blipFill>
          <a:blip r:embed="rId5"/>
          <a:stretch>
            <a:fillRect/>
          </a:stretch>
        </p:blipFill>
        <p:spPr>
          <a:xfrm>
            <a:off x="1333974" y="4086664"/>
            <a:ext cx="6235700" cy="876300"/>
          </a:xfrm>
          <a:prstGeom prst="rect">
            <a:avLst/>
          </a:prstGeom>
        </p:spPr>
      </p:pic>
      <p:sp>
        <p:nvSpPr>
          <p:cNvPr id="6" name="TextBox 5">
            <a:extLst>
              <a:ext uri="{FF2B5EF4-FFF2-40B4-BE49-F238E27FC236}">
                <a16:creationId xmlns:a16="http://schemas.microsoft.com/office/drawing/2014/main" id="{025D06A1-4F10-60F8-AD3E-5AA6813E8407}"/>
              </a:ext>
            </a:extLst>
          </p:cNvPr>
          <p:cNvSpPr txBox="1"/>
          <p:nvPr/>
        </p:nvSpPr>
        <p:spPr>
          <a:xfrm>
            <a:off x="1419367" y="5240740"/>
            <a:ext cx="3801041" cy="369332"/>
          </a:xfrm>
          <a:prstGeom prst="rect">
            <a:avLst/>
          </a:prstGeom>
          <a:noFill/>
        </p:spPr>
        <p:txBody>
          <a:bodyPr wrap="none" rtlCol="0">
            <a:spAutoFit/>
          </a:bodyPr>
          <a:lstStyle/>
          <a:p>
            <a:r>
              <a:rPr kumimoji="1" lang="zh-CN" altLang="en-US" dirty="0"/>
              <a:t>证明概要</a:t>
            </a:r>
            <a:r>
              <a:rPr kumimoji="1" lang="en-US" altLang="zh-CN" dirty="0"/>
              <a:t>:</a:t>
            </a:r>
            <a:r>
              <a:rPr kumimoji="1" lang="zh-CN" altLang="en-US" dirty="0"/>
              <a:t> 假设不同</a:t>
            </a:r>
            <a:r>
              <a:rPr kumimoji="1" lang="en-US" altLang="zh-CN" dirty="0"/>
              <a:t>,</a:t>
            </a:r>
            <a:r>
              <a:rPr kumimoji="1" lang="zh-CN" altLang="en-US" dirty="0"/>
              <a:t> 最后推出相同</a:t>
            </a:r>
            <a:r>
              <a:rPr kumimoji="1" lang="en-US" altLang="zh-CN" dirty="0"/>
              <a:t>.</a:t>
            </a:r>
            <a:r>
              <a:rPr kumimoji="1" lang="zh-CN" altLang="en-US" dirty="0"/>
              <a:t> </a:t>
            </a:r>
          </a:p>
        </p:txBody>
      </p:sp>
    </p:spTree>
    <p:extLst>
      <p:ext uri="{BB962C8B-B14F-4D97-AF65-F5344CB8AC3E}">
        <p14:creationId xmlns:p14="http://schemas.microsoft.com/office/powerpoint/2010/main" val="15355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4"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39</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 name="TextBox 6">
            <a:extLst>
              <a:ext uri="{FF2B5EF4-FFF2-40B4-BE49-F238E27FC236}">
                <a16:creationId xmlns:a16="http://schemas.microsoft.com/office/drawing/2014/main" id="{8A9F94B9-95CD-3271-76E8-0B48E60115AB}"/>
              </a:ext>
            </a:extLst>
          </p:cNvPr>
          <p:cNvSpPr txBox="1"/>
          <p:nvPr/>
        </p:nvSpPr>
        <p:spPr>
          <a:xfrm>
            <a:off x="887104" y="1337481"/>
            <a:ext cx="2056973" cy="369332"/>
          </a:xfrm>
          <a:prstGeom prst="rect">
            <a:avLst/>
          </a:prstGeom>
          <a:noFill/>
        </p:spPr>
        <p:txBody>
          <a:bodyPr wrap="none" rtlCol="0">
            <a:spAutoFit/>
          </a:bodyPr>
          <a:lstStyle/>
          <a:p>
            <a:r>
              <a:rPr kumimoji="1" lang="en-US" altLang="zh-CN" dirty="0"/>
              <a:t>3.</a:t>
            </a:r>
            <a:r>
              <a:rPr kumimoji="1" lang="zh-CN" altLang="en-US" dirty="0"/>
              <a:t> 同余满足的关系</a:t>
            </a:r>
          </a:p>
        </p:txBody>
      </p:sp>
      <p:pic>
        <p:nvPicPr>
          <p:cNvPr id="8" name="Picture 7">
            <a:extLst>
              <a:ext uri="{FF2B5EF4-FFF2-40B4-BE49-F238E27FC236}">
                <a16:creationId xmlns:a16="http://schemas.microsoft.com/office/drawing/2014/main" id="{97E188EE-A527-7EDC-D202-C2410815C7F1}"/>
              </a:ext>
            </a:extLst>
          </p:cNvPr>
          <p:cNvPicPr>
            <a:picLocks noChangeAspect="1"/>
          </p:cNvPicPr>
          <p:nvPr/>
        </p:nvPicPr>
        <p:blipFill>
          <a:blip r:embed="rId2"/>
          <a:stretch>
            <a:fillRect/>
          </a:stretch>
        </p:blipFill>
        <p:spPr>
          <a:xfrm>
            <a:off x="887104" y="1753347"/>
            <a:ext cx="7886700" cy="977900"/>
          </a:xfrm>
          <a:prstGeom prst="rect">
            <a:avLst/>
          </a:prstGeom>
        </p:spPr>
      </p:pic>
      <p:pic>
        <p:nvPicPr>
          <p:cNvPr id="9" name="Picture 8">
            <a:extLst>
              <a:ext uri="{FF2B5EF4-FFF2-40B4-BE49-F238E27FC236}">
                <a16:creationId xmlns:a16="http://schemas.microsoft.com/office/drawing/2014/main" id="{D7272885-43B0-248B-4BA1-7C8BBFDCE454}"/>
              </a:ext>
            </a:extLst>
          </p:cNvPr>
          <p:cNvPicPr>
            <a:picLocks noChangeAspect="1"/>
          </p:cNvPicPr>
          <p:nvPr/>
        </p:nvPicPr>
        <p:blipFill>
          <a:blip r:embed="rId3"/>
          <a:stretch>
            <a:fillRect/>
          </a:stretch>
        </p:blipFill>
        <p:spPr>
          <a:xfrm>
            <a:off x="3823079" y="2677526"/>
            <a:ext cx="4800600" cy="406400"/>
          </a:xfrm>
          <a:prstGeom prst="rect">
            <a:avLst/>
          </a:prstGeom>
        </p:spPr>
      </p:pic>
      <p:pic>
        <p:nvPicPr>
          <p:cNvPr id="11" name="Picture 10">
            <a:extLst>
              <a:ext uri="{FF2B5EF4-FFF2-40B4-BE49-F238E27FC236}">
                <a16:creationId xmlns:a16="http://schemas.microsoft.com/office/drawing/2014/main" id="{F2788BA7-AE69-7561-C50B-83F3777E0851}"/>
              </a:ext>
            </a:extLst>
          </p:cNvPr>
          <p:cNvPicPr>
            <a:picLocks noChangeAspect="1"/>
          </p:cNvPicPr>
          <p:nvPr/>
        </p:nvPicPr>
        <p:blipFill>
          <a:blip r:embed="rId4"/>
          <a:stretch>
            <a:fillRect/>
          </a:stretch>
        </p:blipFill>
        <p:spPr>
          <a:xfrm>
            <a:off x="1915590" y="2971042"/>
            <a:ext cx="6743700" cy="406400"/>
          </a:xfrm>
          <a:prstGeom prst="rect">
            <a:avLst/>
          </a:prstGeom>
        </p:spPr>
      </p:pic>
      <p:sp>
        <p:nvSpPr>
          <p:cNvPr id="13" name="TextBox 12">
            <a:extLst>
              <a:ext uri="{FF2B5EF4-FFF2-40B4-BE49-F238E27FC236}">
                <a16:creationId xmlns:a16="http://schemas.microsoft.com/office/drawing/2014/main" id="{78CB6040-B61D-0A7B-2D43-D7ACF929E5AB}"/>
              </a:ext>
            </a:extLst>
          </p:cNvPr>
          <p:cNvSpPr txBox="1"/>
          <p:nvPr/>
        </p:nvSpPr>
        <p:spPr>
          <a:xfrm>
            <a:off x="1102299" y="3528747"/>
            <a:ext cx="2159566" cy="369332"/>
          </a:xfrm>
          <a:prstGeom prst="rect">
            <a:avLst/>
          </a:prstGeom>
          <a:noFill/>
        </p:spPr>
        <p:txBody>
          <a:bodyPr wrap="none" rtlCol="0">
            <a:spAutoFit/>
          </a:bodyPr>
          <a:lstStyle/>
          <a:p>
            <a:r>
              <a:rPr kumimoji="1" lang="zh-CN" altLang="en-US" dirty="0"/>
              <a:t>这是一个等价关系</a:t>
            </a:r>
            <a:r>
              <a:rPr kumimoji="1" lang="en-US" altLang="zh-CN" dirty="0"/>
              <a:t>.</a:t>
            </a:r>
            <a:r>
              <a:rPr kumimoji="1" lang="zh-CN" altLang="en-US" dirty="0"/>
              <a:t> </a:t>
            </a:r>
          </a:p>
        </p:txBody>
      </p:sp>
      <p:sp>
        <p:nvSpPr>
          <p:cNvPr id="14" name="TextBox 13">
            <a:extLst>
              <a:ext uri="{FF2B5EF4-FFF2-40B4-BE49-F238E27FC236}">
                <a16:creationId xmlns:a16="http://schemas.microsoft.com/office/drawing/2014/main" id="{31615D04-BA1A-6343-88C2-926F765298B6}"/>
              </a:ext>
            </a:extLst>
          </p:cNvPr>
          <p:cNvSpPr txBox="1"/>
          <p:nvPr/>
        </p:nvSpPr>
        <p:spPr>
          <a:xfrm>
            <a:off x="1752084" y="4238465"/>
            <a:ext cx="2383986" cy="369332"/>
          </a:xfrm>
          <a:prstGeom prst="rect">
            <a:avLst/>
          </a:prstGeom>
          <a:noFill/>
        </p:spPr>
        <p:txBody>
          <a:bodyPr wrap="none" rtlCol="0">
            <a:spAutoFit/>
          </a:bodyPr>
          <a:lstStyle/>
          <a:p>
            <a:r>
              <a:rPr kumimoji="1" lang="en-US" altLang="zh-CN" dirty="0"/>
              <a:t>Z={1,2,3,4,5,6,7,8,…}</a:t>
            </a:r>
            <a:endParaRPr kumimoji="1" lang="zh-CN" altLang="en-US" dirty="0"/>
          </a:p>
        </p:txBody>
      </p:sp>
      <p:sp>
        <p:nvSpPr>
          <p:cNvPr id="15" name="Oval 14">
            <a:extLst>
              <a:ext uri="{FF2B5EF4-FFF2-40B4-BE49-F238E27FC236}">
                <a16:creationId xmlns:a16="http://schemas.microsoft.com/office/drawing/2014/main" id="{8C73FC3E-8667-5116-E4C1-F378344FD4F1}"/>
              </a:ext>
            </a:extLst>
          </p:cNvPr>
          <p:cNvSpPr/>
          <p:nvPr/>
        </p:nvSpPr>
        <p:spPr>
          <a:xfrm>
            <a:off x="5868537" y="4497359"/>
            <a:ext cx="2483893" cy="123470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8" name="Straight Connector 17">
            <a:extLst>
              <a:ext uri="{FF2B5EF4-FFF2-40B4-BE49-F238E27FC236}">
                <a16:creationId xmlns:a16="http://schemas.microsoft.com/office/drawing/2014/main" id="{3511538C-E85F-6929-6B92-6E133DDD8272}"/>
              </a:ext>
            </a:extLst>
          </p:cNvPr>
          <p:cNvCxnSpPr>
            <a:cxnSpLocks/>
          </p:cNvCxnSpPr>
          <p:nvPr/>
        </p:nvCxnSpPr>
        <p:spPr>
          <a:xfrm>
            <a:off x="6564573" y="4497359"/>
            <a:ext cx="0" cy="123470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E3EF4A-E4BD-2A6B-29B2-76EC20D9A61D}"/>
              </a:ext>
            </a:extLst>
          </p:cNvPr>
          <p:cNvSpPr txBox="1"/>
          <p:nvPr/>
        </p:nvSpPr>
        <p:spPr>
          <a:xfrm>
            <a:off x="5771973" y="4930043"/>
            <a:ext cx="902811" cy="369332"/>
          </a:xfrm>
          <a:prstGeom prst="rect">
            <a:avLst/>
          </a:prstGeom>
          <a:noFill/>
        </p:spPr>
        <p:txBody>
          <a:bodyPr wrap="none" rtlCol="0">
            <a:spAutoFit/>
          </a:bodyPr>
          <a:lstStyle/>
          <a:p>
            <a:r>
              <a:rPr kumimoji="1" lang="zh-CN" altLang="en-US" dirty="0"/>
              <a:t>模</a:t>
            </a:r>
            <a:r>
              <a:rPr kumimoji="1" lang="en-US" altLang="zh-CN" dirty="0"/>
              <a:t>3</a:t>
            </a:r>
            <a:r>
              <a:rPr kumimoji="1" lang="zh-CN" altLang="en-US" dirty="0"/>
              <a:t>余</a:t>
            </a:r>
            <a:r>
              <a:rPr kumimoji="1" lang="en-US" altLang="zh-CN" dirty="0"/>
              <a:t>0</a:t>
            </a:r>
            <a:endParaRPr kumimoji="1" lang="zh-CN" altLang="en-US" dirty="0"/>
          </a:p>
        </p:txBody>
      </p:sp>
      <p:sp>
        <p:nvSpPr>
          <p:cNvPr id="27" name="TextBox 26">
            <a:extLst>
              <a:ext uri="{FF2B5EF4-FFF2-40B4-BE49-F238E27FC236}">
                <a16:creationId xmlns:a16="http://schemas.microsoft.com/office/drawing/2014/main" id="{FEC12F5F-1635-3D1C-07B8-9E76AD8DB52F}"/>
              </a:ext>
            </a:extLst>
          </p:cNvPr>
          <p:cNvSpPr txBox="1"/>
          <p:nvPr/>
        </p:nvSpPr>
        <p:spPr>
          <a:xfrm>
            <a:off x="6610795" y="4930043"/>
            <a:ext cx="902811" cy="369332"/>
          </a:xfrm>
          <a:prstGeom prst="rect">
            <a:avLst/>
          </a:prstGeom>
          <a:noFill/>
        </p:spPr>
        <p:txBody>
          <a:bodyPr wrap="none" rtlCol="0">
            <a:spAutoFit/>
          </a:bodyPr>
          <a:lstStyle/>
          <a:p>
            <a:r>
              <a:rPr kumimoji="1" lang="zh-CN" altLang="en-US" dirty="0"/>
              <a:t>模</a:t>
            </a:r>
            <a:r>
              <a:rPr kumimoji="1" lang="en-US" altLang="zh-CN" dirty="0"/>
              <a:t>3</a:t>
            </a:r>
            <a:r>
              <a:rPr kumimoji="1" lang="zh-CN" altLang="en-US" dirty="0"/>
              <a:t>余</a:t>
            </a:r>
            <a:r>
              <a:rPr kumimoji="1" lang="en-US" altLang="zh-CN" dirty="0"/>
              <a:t>1</a:t>
            </a:r>
            <a:endParaRPr kumimoji="1" lang="zh-CN" altLang="en-US" dirty="0"/>
          </a:p>
        </p:txBody>
      </p:sp>
      <p:cxnSp>
        <p:nvCxnSpPr>
          <p:cNvPr id="29" name="Straight Connector 28">
            <a:extLst>
              <a:ext uri="{FF2B5EF4-FFF2-40B4-BE49-F238E27FC236}">
                <a16:creationId xmlns:a16="http://schemas.microsoft.com/office/drawing/2014/main" id="{57EBAFD0-F331-E7D0-648E-A946F53F1640}"/>
              </a:ext>
            </a:extLst>
          </p:cNvPr>
          <p:cNvCxnSpPr>
            <a:cxnSpLocks/>
          </p:cNvCxnSpPr>
          <p:nvPr/>
        </p:nvCxnSpPr>
        <p:spPr>
          <a:xfrm>
            <a:off x="7513606" y="4497358"/>
            <a:ext cx="0" cy="123470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C04FC6D-83A7-C077-02E3-8EFC036D38CC}"/>
              </a:ext>
            </a:extLst>
          </p:cNvPr>
          <p:cNvSpPr txBox="1"/>
          <p:nvPr/>
        </p:nvSpPr>
        <p:spPr>
          <a:xfrm>
            <a:off x="7543540" y="4954136"/>
            <a:ext cx="902811" cy="369332"/>
          </a:xfrm>
          <a:prstGeom prst="rect">
            <a:avLst/>
          </a:prstGeom>
          <a:noFill/>
        </p:spPr>
        <p:txBody>
          <a:bodyPr wrap="none" rtlCol="0">
            <a:spAutoFit/>
          </a:bodyPr>
          <a:lstStyle/>
          <a:p>
            <a:r>
              <a:rPr kumimoji="1" lang="zh-CN" altLang="en-US" dirty="0"/>
              <a:t>模</a:t>
            </a:r>
            <a:r>
              <a:rPr kumimoji="1" lang="en-US" altLang="zh-CN" dirty="0"/>
              <a:t>3</a:t>
            </a:r>
            <a:r>
              <a:rPr kumimoji="1" lang="zh-CN" altLang="en-US" dirty="0"/>
              <a:t>余</a:t>
            </a:r>
            <a:r>
              <a:rPr kumimoji="1" lang="en-US" altLang="zh-CN" dirty="0"/>
              <a:t>2</a:t>
            </a:r>
            <a:endParaRPr kumimoji="1" lang="zh-CN" altLang="en-US" dirty="0"/>
          </a:p>
        </p:txBody>
      </p:sp>
      <p:sp>
        <p:nvSpPr>
          <p:cNvPr id="31" name="TextBox 30">
            <a:extLst>
              <a:ext uri="{FF2B5EF4-FFF2-40B4-BE49-F238E27FC236}">
                <a16:creationId xmlns:a16="http://schemas.microsoft.com/office/drawing/2014/main" id="{B4855E7A-9494-6B72-A9C6-57C269116585}"/>
              </a:ext>
            </a:extLst>
          </p:cNvPr>
          <p:cNvSpPr txBox="1"/>
          <p:nvPr/>
        </p:nvSpPr>
        <p:spPr>
          <a:xfrm>
            <a:off x="5923128" y="4067033"/>
            <a:ext cx="325730" cy="369332"/>
          </a:xfrm>
          <a:prstGeom prst="rect">
            <a:avLst/>
          </a:prstGeom>
          <a:noFill/>
        </p:spPr>
        <p:txBody>
          <a:bodyPr wrap="none" rtlCol="0">
            <a:spAutoFit/>
          </a:bodyPr>
          <a:lstStyle/>
          <a:p>
            <a:r>
              <a:rPr kumimoji="1" lang="en-US" altLang="zh-CN" dirty="0"/>
              <a:t>Z</a:t>
            </a:r>
            <a:endParaRPr kumimoji="1" lang="zh-CN" altLang="en-US" dirty="0"/>
          </a:p>
        </p:txBody>
      </p:sp>
      <p:sp>
        <p:nvSpPr>
          <p:cNvPr id="32" name="TextBox 31">
            <a:extLst>
              <a:ext uri="{FF2B5EF4-FFF2-40B4-BE49-F238E27FC236}">
                <a16:creationId xmlns:a16="http://schemas.microsoft.com/office/drawing/2014/main" id="{7DB43DBF-01CB-A2DB-AC2E-0B473D6BAC44}"/>
              </a:ext>
            </a:extLst>
          </p:cNvPr>
          <p:cNvSpPr txBox="1"/>
          <p:nvPr/>
        </p:nvSpPr>
        <p:spPr>
          <a:xfrm>
            <a:off x="2415086" y="5791066"/>
            <a:ext cx="3441968" cy="369332"/>
          </a:xfrm>
          <a:prstGeom prst="rect">
            <a:avLst/>
          </a:prstGeom>
          <a:noFill/>
        </p:spPr>
        <p:txBody>
          <a:bodyPr wrap="none" rtlCol="0">
            <a:spAutoFit/>
          </a:bodyPr>
          <a:lstStyle/>
          <a:p>
            <a:r>
              <a:rPr kumimoji="1" lang="zh-CN" altLang="en-US" dirty="0"/>
              <a:t>不重复</a:t>
            </a:r>
            <a:r>
              <a:rPr kumimoji="1" lang="en-US" altLang="zh-CN" dirty="0"/>
              <a:t>,</a:t>
            </a:r>
            <a:r>
              <a:rPr kumimoji="1" lang="zh-CN" altLang="en-US" dirty="0"/>
              <a:t> 不遗漏</a:t>
            </a:r>
            <a:r>
              <a:rPr kumimoji="1" lang="en-US" altLang="zh-CN" dirty="0"/>
              <a:t>,</a:t>
            </a:r>
            <a:r>
              <a:rPr kumimoji="1" lang="zh-CN" altLang="en-US" dirty="0"/>
              <a:t> 没有集合是空集</a:t>
            </a:r>
          </a:p>
        </p:txBody>
      </p:sp>
      <p:cxnSp>
        <p:nvCxnSpPr>
          <p:cNvPr id="34" name="Curved Connector 33">
            <a:extLst>
              <a:ext uri="{FF2B5EF4-FFF2-40B4-BE49-F238E27FC236}">
                <a16:creationId xmlns:a16="http://schemas.microsoft.com/office/drawing/2014/main" id="{9342177C-16A6-AC96-D69D-A2094F5FBE73}"/>
              </a:ext>
            </a:extLst>
          </p:cNvPr>
          <p:cNvCxnSpPr/>
          <p:nvPr/>
        </p:nvCxnSpPr>
        <p:spPr>
          <a:xfrm flipV="1">
            <a:off x="4830454" y="5450680"/>
            <a:ext cx="1734119" cy="2813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CB3BA2-1E70-E826-460D-0C3444E2EF90}"/>
              </a:ext>
            </a:extLst>
          </p:cNvPr>
          <p:cNvSpPr txBox="1"/>
          <p:nvPr/>
        </p:nvSpPr>
        <p:spPr>
          <a:xfrm>
            <a:off x="5104263" y="5418161"/>
            <a:ext cx="646331" cy="369332"/>
          </a:xfrm>
          <a:prstGeom prst="rect">
            <a:avLst/>
          </a:prstGeom>
          <a:noFill/>
        </p:spPr>
        <p:txBody>
          <a:bodyPr wrap="none" rtlCol="0">
            <a:spAutoFit/>
          </a:bodyPr>
          <a:lstStyle/>
          <a:p>
            <a:r>
              <a:rPr kumimoji="1" lang="zh-CN" altLang="en-US" dirty="0"/>
              <a:t>划分</a:t>
            </a:r>
          </a:p>
        </p:txBody>
      </p:sp>
    </p:spTree>
    <p:extLst>
      <p:ext uri="{BB962C8B-B14F-4D97-AF65-F5344CB8AC3E}">
        <p14:creationId xmlns:p14="http://schemas.microsoft.com/office/powerpoint/2010/main" val="12322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9" grpId="0"/>
      <p:bldP spid="27" grpId="0"/>
      <p:bldP spid="30" grpId="0"/>
      <p:bldP spid="31" grpId="0"/>
      <p:bldP spid="32"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4" name="TextBox 3">
            <a:extLst>
              <a:ext uri="{FF2B5EF4-FFF2-40B4-BE49-F238E27FC236}">
                <a16:creationId xmlns:a16="http://schemas.microsoft.com/office/drawing/2014/main" id="{C740482F-F4AE-EA22-F12F-B9E837503AED}"/>
              </a:ext>
            </a:extLst>
          </p:cNvPr>
          <p:cNvSpPr txBox="1"/>
          <p:nvPr/>
        </p:nvSpPr>
        <p:spPr>
          <a:xfrm>
            <a:off x="742278" y="1452282"/>
            <a:ext cx="1364476" cy="369332"/>
          </a:xfrm>
          <a:prstGeom prst="rect">
            <a:avLst/>
          </a:prstGeom>
          <a:noFill/>
        </p:spPr>
        <p:txBody>
          <a:bodyPr wrap="none" rtlCol="0">
            <a:spAutoFit/>
          </a:bodyPr>
          <a:lstStyle/>
          <a:p>
            <a:r>
              <a:rPr kumimoji="1" lang="en-US" altLang="zh-CN" dirty="0"/>
              <a:t>1.</a:t>
            </a:r>
            <a:r>
              <a:rPr kumimoji="1" lang="zh-CN" altLang="en-US" dirty="0"/>
              <a:t> 整除关系</a:t>
            </a:r>
          </a:p>
        </p:txBody>
      </p:sp>
      <p:pic>
        <p:nvPicPr>
          <p:cNvPr id="5" name="Picture 4">
            <a:extLst>
              <a:ext uri="{FF2B5EF4-FFF2-40B4-BE49-F238E27FC236}">
                <a16:creationId xmlns:a16="http://schemas.microsoft.com/office/drawing/2014/main" id="{88D58024-4C50-7682-E56C-AA53BB678D2D}"/>
              </a:ext>
            </a:extLst>
          </p:cNvPr>
          <p:cNvPicPr>
            <a:picLocks noChangeAspect="1"/>
          </p:cNvPicPr>
          <p:nvPr/>
        </p:nvPicPr>
        <p:blipFill>
          <a:blip r:embed="rId2"/>
          <a:stretch>
            <a:fillRect/>
          </a:stretch>
        </p:blipFill>
        <p:spPr>
          <a:xfrm>
            <a:off x="995754" y="1909571"/>
            <a:ext cx="6330203" cy="932963"/>
          </a:xfrm>
          <a:prstGeom prst="rect">
            <a:avLst/>
          </a:prstGeom>
        </p:spPr>
      </p:pic>
      <p:sp>
        <p:nvSpPr>
          <p:cNvPr id="6" name="TextBox 5">
            <a:extLst>
              <a:ext uri="{FF2B5EF4-FFF2-40B4-BE49-F238E27FC236}">
                <a16:creationId xmlns:a16="http://schemas.microsoft.com/office/drawing/2014/main" id="{3793D923-C2BF-5C63-46FD-49BE86C4B907}"/>
              </a:ext>
            </a:extLst>
          </p:cNvPr>
          <p:cNvSpPr txBox="1"/>
          <p:nvPr/>
        </p:nvSpPr>
        <p:spPr>
          <a:xfrm>
            <a:off x="742278" y="284253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3"/>
          <a:stretch>
            <a:fillRect/>
          </a:stretch>
        </p:blipFill>
        <p:spPr>
          <a:xfrm>
            <a:off x="995754" y="336144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4"/>
          <a:stretch>
            <a:fillRect/>
          </a:stretch>
        </p:blipFill>
        <p:spPr>
          <a:xfrm>
            <a:off x="995754" y="394068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995754" y="498660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995754" y="4986601"/>
                <a:ext cx="3850862" cy="369332"/>
              </a:xfrm>
              <a:prstGeom prst="rect">
                <a:avLst/>
              </a:prstGeom>
              <a:blipFill>
                <a:blip r:embed="rId5"/>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42711" y="3493742"/>
            <a:ext cx="1355464"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197576"/>
            <a:ext cx="2861593" cy="1342663"/>
            <a:chOff x="628652" y="2280213"/>
            <a:chExt cx="6593951" cy="1342663"/>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2" y="2761005"/>
              <a:ext cx="6377651" cy="646331"/>
            </a:xfrm>
            <a:prstGeom prst="rect">
              <a:avLst/>
            </a:prstGeom>
            <a:noFill/>
          </p:spPr>
          <p:txBody>
            <a:bodyPr wrap="square">
              <a:spAutoFit/>
            </a:bodyPr>
            <a:lstStyle/>
            <a:p>
              <a:r>
                <a:rPr kumimoji="1" lang="en-US" altLang="zh-CN" dirty="0"/>
                <a:t>divide</a:t>
              </a:r>
              <a:r>
                <a:rPr kumimoji="1" lang="zh-CN" altLang="en-US" dirty="0"/>
                <a:t> 除法</a:t>
              </a:r>
              <a:endParaRPr kumimoji="1" lang="en-US" altLang="zh-CN" dirty="0"/>
            </a:p>
            <a:p>
              <a:r>
                <a:rPr kumimoji="1" lang="en-US" altLang="zh-CN" dirty="0"/>
                <a:t>notation</a:t>
              </a:r>
              <a:r>
                <a:rPr kumimoji="1" lang="zh-CN" altLang="en-US" dirty="0"/>
                <a:t> 记号</a:t>
              </a:r>
            </a:p>
          </p:txBody>
        </p:sp>
      </p:grpSp>
    </p:spTree>
    <p:extLst>
      <p:ext uri="{BB962C8B-B14F-4D97-AF65-F5344CB8AC3E}">
        <p14:creationId xmlns:p14="http://schemas.microsoft.com/office/powerpoint/2010/main" val="36887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40</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 name="TextBox 6">
            <a:extLst>
              <a:ext uri="{FF2B5EF4-FFF2-40B4-BE49-F238E27FC236}">
                <a16:creationId xmlns:a16="http://schemas.microsoft.com/office/drawing/2014/main" id="{8A9F94B9-95CD-3271-76E8-0B48E60115AB}"/>
              </a:ext>
            </a:extLst>
          </p:cNvPr>
          <p:cNvSpPr txBox="1"/>
          <p:nvPr/>
        </p:nvSpPr>
        <p:spPr>
          <a:xfrm>
            <a:off x="887104" y="1337481"/>
            <a:ext cx="2056973" cy="369332"/>
          </a:xfrm>
          <a:prstGeom prst="rect">
            <a:avLst/>
          </a:prstGeom>
          <a:noFill/>
        </p:spPr>
        <p:txBody>
          <a:bodyPr wrap="none" rtlCol="0">
            <a:spAutoFit/>
          </a:bodyPr>
          <a:lstStyle/>
          <a:p>
            <a:r>
              <a:rPr kumimoji="1" lang="en-US" altLang="zh-CN" dirty="0"/>
              <a:t>3.</a:t>
            </a:r>
            <a:r>
              <a:rPr kumimoji="1" lang="zh-CN" altLang="en-US" dirty="0"/>
              <a:t> 同余满足的关系</a:t>
            </a:r>
          </a:p>
        </p:txBody>
      </p:sp>
      <p:pic>
        <p:nvPicPr>
          <p:cNvPr id="8" name="Picture 7">
            <a:extLst>
              <a:ext uri="{FF2B5EF4-FFF2-40B4-BE49-F238E27FC236}">
                <a16:creationId xmlns:a16="http://schemas.microsoft.com/office/drawing/2014/main" id="{97E188EE-A527-7EDC-D202-C2410815C7F1}"/>
              </a:ext>
            </a:extLst>
          </p:cNvPr>
          <p:cNvPicPr>
            <a:picLocks noChangeAspect="1"/>
          </p:cNvPicPr>
          <p:nvPr/>
        </p:nvPicPr>
        <p:blipFill>
          <a:blip r:embed="rId2"/>
          <a:stretch>
            <a:fillRect/>
          </a:stretch>
        </p:blipFill>
        <p:spPr>
          <a:xfrm>
            <a:off x="887104" y="1753347"/>
            <a:ext cx="7886700" cy="977900"/>
          </a:xfrm>
          <a:prstGeom prst="rect">
            <a:avLst/>
          </a:prstGeom>
        </p:spPr>
      </p:pic>
      <p:pic>
        <p:nvPicPr>
          <p:cNvPr id="9" name="Picture 8">
            <a:extLst>
              <a:ext uri="{FF2B5EF4-FFF2-40B4-BE49-F238E27FC236}">
                <a16:creationId xmlns:a16="http://schemas.microsoft.com/office/drawing/2014/main" id="{D7272885-43B0-248B-4BA1-7C8BBFDCE454}"/>
              </a:ext>
            </a:extLst>
          </p:cNvPr>
          <p:cNvPicPr>
            <a:picLocks noChangeAspect="1"/>
          </p:cNvPicPr>
          <p:nvPr/>
        </p:nvPicPr>
        <p:blipFill>
          <a:blip r:embed="rId3"/>
          <a:stretch>
            <a:fillRect/>
          </a:stretch>
        </p:blipFill>
        <p:spPr>
          <a:xfrm>
            <a:off x="3823079" y="2677526"/>
            <a:ext cx="4800600" cy="406400"/>
          </a:xfrm>
          <a:prstGeom prst="rect">
            <a:avLst/>
          </a:prstGeom>
        </p:spPr>
      </p:pic>
      <p:pic>
        <p:nvPicPr>
          <p:cNvPr id="11" name="Picture 10">
            <a:extLst>
              <a:ext uri="{FF2B5EF4-FFF2-40B4-BE49-F238E27FC236}">
                <a16:creationId xmlns:a16="http://schemas.microsoft.com/office/drawing/2014/main" id="{F2788BA7-AE69-7561-C50B-83F3777E0851}"/>
              </a:ext>
            </a:extLst>
          </p:cNvPr>
          <p:cNvPicPr>
            <a:picLocks noChangeAspect="1"/>
          </p:cNvPicPr>
          <p:nvPr/>
        </p:nvPicPr>
        <p:blipFill>
          <a:blip r:embed="rId4"/>
          <a:stretch>
            <a:fillRect/>
          </a:stretch>
        </p:blipFill>
        <p:spPr>
          <a:xfrm>
            <a:off x="1915590" y="2971042"/>
            <a:ext cx="6743700" cy="406400"/>
          </a:xfrm>
          <a:prstGeom prst="rect">
            <a:avLst/>
          </a:prstGeom>
        </p:spPr>
      </p:pic>
      <p:pic>
        <p:nvPicPr>
          <p:cNvPr id="4" name="Picture 3">
            <a:extLst>
              <a:ext uri="{FF2B5EF4-FFF2-40B4-BE49-F238E27FC236}">
                <a16:creationId xmlns:a16="http://schemas.microsoft.com/office/drawing/2014/main" id="{F43EF549-4B72-DC36-5C76-00D30B7374B7}"/>
              </a:ext>
            </a:extLst>
          </p:cNvPr>
          <p:cNvPicPr>
            <a:picLocks noChangeAspect="1"/>
          </p:cNvPicPr>
          <p:nvPr/>
        </p:nvPicPr>
        <p:blipFill>
          <a:blip r:embed="rId5"/>
          <a:stretch>
            <a:fillRect/>
          </a:stretch>
        </p:blipFill>
        <p:spPr>
          <a:xfrm>
            <a:off x="2222500" y="3655426"/>
            <a:ext cx="4699000" cy="1003300"/>
          </a:xfrm>
          <a:prstGeom prst="rect">
            <a:avLst/>
          </a:prstGeom>
        </p:spPr>
      </p:pic>
      <p:sp>
        <p:nvSpPr>
          <p:cNvPr id="5" name="TextBox 4">
            <a:extLst>
              <a:ext uri="{FF2B5EF4-FFF2-40B4-BE49-F238E27FC236}">
                <a16:creationId xmlns:a16="http://schemas.microsoft.com/office/drawing/2014/main" id="{1AADE885-7198-904D-8212-678187CAA9AD}"/>
              </a:ext>
            </a:extLst>
          </p:cNvPr>
          <p:cNvSpPr txBox="1"/>
          <p:nvPr/>
        </p:nvSpPr>
        <p:spPr>
          <a:xfrm>
            <a:off x="1156695" y="5304207"/>
            <a:ext cx="6865982" cy="369332"/>
          </a:xfrm>
          <a:prstGeom prst="rect">
            <a:avLst/>
          </a:prstGeom>
          <a:noFill/>
        </p:spPr>
        <p:txBody>
          <a:bodyPr wrap="none" rtlCol="0">
            <a:spAutoFit/>
          </a:bodyPr>
          <a:lstStyle/>
          <a:p>
            <a:r>
              <a:rPr kumimoji="1" lang="zh-CN" altLang="en-US" dirty="0"/>
              <a:t>取划分之后的集合的</a:t>
            </a:r>
            <a:r>
              <a:rPr kumimoji="1" lang="zh-CN" altLang="en-US" dirty="0">
                <a:solidFill>
                  <a:srgbClr val="FF0000"/>
                </a:solidFill>
              </a:rPr>
              <a:t>代表元</a:t>
            </a:r>
            <a:r>
              <a:rPr kumimoji="1" lang="zh-CN" altLang="en-US" dirty="0"/>
              <a:t>作用一下</a:t>
            </a:r>
            <a:r>
              <a:rPr kumimoji="1" lang="en-US" altLang="zh-CN" dirty="0"/>
              <a:t>,</a:t>
            </a:r>
            <a:r>
              <a:rPr kumimoji="1" lang="zh-CN" altLang="en-US" dirty="0"/>
              <a:t> 其代表的情况和原来一致吗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39C2F3F0-C265-E82D-0524-E718201A6181}"/>
              </a:ext>
            </a:extLst>
          </p:cNvPr>
          <p:cNvSpPr txBox="1"/>
          <p:nvPr/>
        </p:nvSpPr>
        <p:spPr>
          <a:xfrm>
            <a:off x="2421010" y="4863115"/>
            <a:ext cx="1018227" cy="369332"/>
          </a:xfrm>
          <a:prstGeom prst="rect">
            <a:avLst/>
          </a:prstGeom>
          <a:noFill/>
        </p:spPr>
        <p:txBody>
          <a:bodyPr wrap="none" rtlCol="0">
            <a:spAutoFit/>
          </a:bodyPr>
          <a:lstStyle/>
          <a:p>
            <a:r>
              <a:rPr kumimoji="1" lang="en-US" altLang="zh-CN" dirty="0"/>
              <a:t>Z</a:t>
            </a:r>
            <a:r>
              <a:rPr kumimoji="1" lang="zh-CN" altLang="en-US" dirty="0"/>
              <a:t>上运算</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3A4F228-BBD5-C4A4-3461-58EA77D07213}"/>
                  </a:ext>
                </a:extLst>
              </p:cNvPr>
              <p:cNvSpPr txBox="1"/>
              <p:nvPr/>
            </p:nvSpPr>
            <p:spPr>
              <a:xfrm>
                <a:off x="5704764" y="4885899"/>
                <a:ext cx="14028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i="1" smtClean="0">
                              <a:latin typeface="Cambria Math" panose="02040503050406030204" pitchFamily="18" charset="0"/>
                            </a:rPr>
                            <m:t>Z</m:t>
                          </m:r>
                        </m:e>
                        <m:sub>
                          <m:r>
                            <a:rPr kumimoji="1" lang="en-US" altLang="zh-CN" b="0" i="1" smtClean="0">
                              <a:latin typeface="Cambria Math" panose="02040503050406030204" pitchFamily="18" charset="0"/>
                            </a:rPr>
                            <m:t>3</m:t>
                          </m:r>
                        </m:sub>
                      </m:sSub>
                      <m:r>
                        <a:rPr kumimoji="1" lang="zh-CN" altLang="en-US" i="1">
                          <a:latin typeface="Cambria Math" panose="02040503050406030204" pitchFamily="18" charset="0"/>
                        </a:rPr>
                        <m:t>上</m:t>
                      </m:r>
                      <m:r>
                        <a:rPr kumimoji="1" lang="zh-CN" altLang="en-US" i="1" smtClean="0">
                          <a:latin typeface="Cambria Math" panose="02040503050406030204" pitchFamily="18" charset="0"/>
                        </a:rPr>
                        <m:t>的</m:t>
                      </m:r>
                      <m:r>
                        <a:rPr kumimoji="1" lang="zh-CN" altLang="en-US" i="1">
                          <a:latin typeface="Cambria Math" panose="02040503050406030204" pitchFamily="18" charset="0"/>
                        </a:rPr>
                        <m:t>运算</m:t>
                      </m:r>
                    </m:oMath>
                  </m:oMathPara>
                </a14:m>
                <a:endParaRPr kumimoji="1" lang="zh-CN" altLang="en-US" dirty="0"/>
              </a:p>
            </p:txBody>
          </p:sp>
        </mc:Choice>
        <mc:Fallback>
          <p:sp>
            <p:nvSpPr>
              <p:cNvPr id="10" name="TextBox 9">
                <a:extLst>
                  <a:ext uri="{FF2B5EF4-FFF2-40B4-BE49-F238E27FC236}">
                    <a16:creationId xmlns:a16="http://schemas.microsoft.com/office/drawing/2014/main" id="{A3A4F228-BBD5-C4A4-3461-58EA77D07213}"/>
                  </a:ext>
                </a:extLst>
              </p:cNvPr>
              <p:cNvSpPr txBox="1">
                <a:spLocks noRot="1" noChangeAspect="1" noMove="1" noResize="1" noEditPoints="1" noAdjustHandles="1" noChangeArrowheads="1" noChangeShapeType="1" noTextEdit="1"/>
              </p:cNvSpPr>
              <p:nvPr/>
            </p:nvSpPr>
            <p:spPr>
              <a:xfrm>
                <a:off x="5704764" y="4885899"/>
                <a:ext cx="1402884" cy="369332"/>
              </a:xfrm>
              <a:prstGeom prst="rect">
                <a:avLst/>
              </a:prstGeom>
              <a:blipFill>
                <a:blip r:embed="rId6"/>
                <a:stretch>
                  <a:fillRect b="-13333"/>
                </a:stretch>
              </a:blipFill>
            </p:spPr>
            <p:txBody>
              <a:bodyPr/>
              <a:lstStyle/>
              <a:p>
                <a:r>
                  <a:rPr lang="zh-CN" altLang="en-US">
                    <a:noFill/>
                  </a:rPr>
                  <a:t> </a:t>
                </a:r>
              </a:p>
            </p:txBody>
          </p:sp>
        </mc:Fallback>
      </mc:AlternateContent>
      <p:cxnSp>
        <p:nvCxnSpPr>
          <p:cNvPr id="16" name="Straight Arrow Connector 15">
            <a:extLst>
              <a:ext uri="{FF2B5EF4-FFF2-40B4-BE49-F238E27FC236}">
                <a16:creationId xmlns:a16="http://schemas.microsoft.com/office/drawing/2014/main" id="{5B49367D-014A-7DD2-2CCC-556D30559AF6}"/>
              </a:ext>
            </a:extLst>
          </p:cNvPr>
          <p:cNvCxnSpPr>
            <a:stCxn id="6" idx="3"/>
            <a:endCxn id="10" idx="1"/>
          </p:cNvCxnSpPr>
          <p:nvPr/>
        </p:nvCxnSpPr>
        <p:spPr>
          <a:xfrm>
            <a:off x="3439237" y="5047781"/>
            <a:ext cx="2265527" cy="2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FD8432F-CD2D-A7A8-B619-77D1604BEAF8}"/>
              </a:ext>
            </a:extLst>
          </p:cNvPr>
          <p:cNvSpPr txBox="1"/>
          <p:nvPr/>
        </p:nvSpPr>
        <p:spPr>
          <a:xfrm>
            <a:off x="4184123" y="4874507"/>
            <a:ext cx="646331" cy="369332"/>
          </a:xfrm>
          <a:prstGeom prst="rect">
            <a:avLst/>
          </a:prstGeom>
          <a:noFill/>
        </p:spPr>
        <p:txBody>
          <a:bodyPr wrap="none" rtlCol="0">
            <a:spAutoFit/>
          </a:bodyPr>
          <a:lstStyle/>
          <a:p>
            <a:r>
              <a:rPr kumimoji="1" lang="zh-CN" altLang="en-US" dirty="0"/>
              <a:t>简化</a:t>
            </a:r>
          </a:p>
        </p:txBody>
      </p:sp>
      <p:sp>
        <p:nvSpPr>
          <p:cNvPr id="24" name="TextBox 23">
            <a:extLst>
              <a:ext uri="{FF2B5EF4-FFF2-40B4-BE49-F238E27FC236}">
                <a16:creationId xmlns:a16="http://schemas.microsoft.com/office/drawing/2014/main" id="{E35A748F-AEE2-B639-6D27-76664BCFD288}"/>
              </a:ext>
            </a:extLst>
          </p:cNvPr>
          <p:cNvSpPr txBox="1"/>
          <p:nvPr/>
        </p:nvSpPr>
        <p:spPr>
          <a:xfrm>
            <a:off x="1189833" y="5718674"/>
            <a:ext cx="6737742" cy="369332"/>
          </a:xfrm>
          <a:prstGeom prst="rect">
            <a:avLst/>
          </a:prstGeom>
          <a:noFill/>
        </p:spPr>
        <p:txBody>
          <a:bodyPr wrap="none" rtlCol="0">
            <a:spAutoFit/>
          </a:bodyPr>
          <a:lstStyle/>
          <a:p>
            <a:r>
              <a:rPr lang="en-US" dirty="0"/>
              <a:t>congruence</a:t>
            </a:r>
            <a:r>
              <a:rPr lang="zh-CN" altLang="en-US" dirty="0"/>
              <a:t> </a:t>
            </a:r>
            <a:r>
              <a:rPr lang="en-US" altLang="zh-CN" dirty="0"/>
              <a:t>relations</a:t>
            </a:r>
            <a:r>
              <a:rPr lang="zh-CN" altLang="en-US" dirty="0"/>
              <a:t> </a:t>
            </a:r>
            <a:r>
              <a:rPr lang="en-US" dirty="0"/>
              <a:t>are </a:t>
            </a:r>
            <a:r>
              <a:rPr lang="en-US" i="1" dirty="0">
                <a:solidFill>
                  <a:srgbClr val="FF0000"/>
                </a:solidFill>
              </a:rPr>
              <a:t>preserved</a:t>
            </a:r>
            <a:r>
              <a:rPr lang="en-US" dirty="0"/>
              <a:t> by</a:t>
            </a:r>
            <a:r>
              <a:rPr lang="zh-CN" altLang="en-US" dirty="0"/>
              <a:t> </a:t>
            </a:r>
            <a:r>
              <a:rPr lang="en-US" altLang="zh-CN" dirty="0"/>
              <a:t>addition</a:t>
            </a:r>
            <a:r>
              <a:rPr lang="zh-CN" altLang="en-US" dirty="0"/>
              <a:t> </a:t>
            </a:r>
            <a:r>
              <a:rPr lang="en-US" altLang="zh-CN" dirty="0"/>
              <a:t>or</a:t>
            </a:r>
            <a:r>
              <a:rPr lang="zh-CN" altLang="en-US" dirty="0"/>
              <a:t> </a:t>
            </a:r>
            <a:r>
              <a:rPr lang="en-US" altLang="zh-CN" dirty="0"/>
              <a:t>multiplication?</a:t>
            </a:r>
            <a:endParaRPr kumimoji="1" lang="zh-CN" altLang="en-US" dirty="0"/>
          </a:p>
        </p:txBody>
      </p:sp>
    </p:spTree>
    <p:extLst>
      <p:ext uri="{BB962C8B-B14F-4D97-AF65-F5344CB8AC3E}">
        <p14:creationId xmlns:p14="http://schemas.microsoft.com/office/powerpoint/2010/main" val="386295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7"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41</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 name="TextBox 6">
            <a:extLst>
              <a:ext uri="{FF2B5EF4-FFF2-40B4-BE49-F238E27FC236}">
                <a16:creationId xmlns:a16="http://schemas.microsoft.com/office/drawing/2014/main" id="{8A9F94B9-95CD-3271-76E8-0B48E60115AB}"/>
              </a:ext>
            </a:extLst>
          </p:cNvPr>
          <p:cNvSpPr txBox="1"/>
          <p:nvPr/>
        </p:nvSpPr>
        <p:spPr>
          <a:xfrm>
            <a:off x="887104" y="1337481"/>
            <a:ext cx="2056973" cy="369332"/>
          </a:xfrm>
          <a:prstGeom prst="rect">
            <a:avLst/>
          </a:prstGeom>
          <a:noFill/>
        </p:spPr>
        <p:txBody>
          <a:bodyPr wrap="none" rtlCol="0">
            <a:spAutoFit/>
          </a:bodyPr>
          <a:lstStyle/>
          <a:p>
            <a:r>
              <a:rPr kumimoji="1" lang="en-US" altLang="zh-CN" dirty="0"/>
              <a:t>3.</a:t>
            </a:r>
            <a:r>
              <a:rPr kumimoji="1" lang="zh-CN" altLang="en-US" dirty="0"/>
              <a:t> 同余满足的关系</a:t>
            </a:r>
          </a:p>
        </p:txBody>
      </p:sp>
      <p:pic>
        <p:nvPicPr>
          <p:cNvPr id="8" name="Picture 7">
            <a:extLst>
              <a:ext uri="{FF2B5EF4-FFF2-40B4-BE49-F238E27FC236}">
                <a16:creationId xmlns:a16="http://schemas.microsoft.com/office/drawing/2014/main" id="{97E188EE-A527-7EDC-D202-C2410815C7F1}"/>
              </a:ext>
            </a:extLst>
          </p:cNvPr>
          <p:cNvPicPr>
            <a:picLocks noChangeAspect="1"/>
          </p:cNvPicPr>
          <p:nvPr/>
        </p:nvPicPr>
        <p:blipFill>
          <a:blip r:embed="rId2"/>
          <a:stretch>
            <a:fillRect/>
          </a:stretch>
        </p:blipFill>
        <p:spPr>
          <a:xfrm>
            <a:off x="887104" y="1753347"/>
            <a:ext cx="7886700" cy="977900"/>
          </a:xfrm>
          <a:prstGeom prst="rect">
            <a:avLst/>
          </a:prstGeom>
        </p:spPr>
      </p:pic>
      <p:pic>
        <p:nvPicPr>
          <p:cNvPr id="9" name="Picture 8">
            <a:extLst>
              <a:ext uri="{FF2B5EF4-FFF2-40B4-BE49-F238E27FC236}">
                <a16:creationId xmlns:a16="http://schemas.microsoft.com/office/drawing/2014/main" id="{D7272885-43B0-248B-4BA1-7C8BBFDCE454}"/>
              </a:ext>
            </a:extLst>
          </p:cNvPr>
          <p:cNvPicPr>
            <a:picLocks noChangeAspect="1"/>
          </p:cNvPicPr>
          <p:nvPr/>
        </p:nvPicPr>
        <p:blipFill>
          <a:blip r:embed="rId3"/>
          <a:stretch>
            <a:fillRect/>
          </a:stretch>
        </p:blipFill>
        <p:spPr>
          <a:xfrm>
            <a:off x="3823079" y="2677526"/>
            <a:ext cx="4800600" cy="406400"/>
          </a:xfrm>
          <a:prstGeom prst="rect">
            <a:avLst/>
          </a:prstGeom>
        </p:spPr>
      </p:pic>
      <p:pic>
        <p:nvPicPr>
          <p:cNvPr id="11" name="Picture 10">
            <a:extLst>
              <a:ext uri="{FF2B5EF4-FFF2-40B4-BE49-F238E27FC236}">
                <a16:creationId xmlns:a16="http://schemas.microsoft.com/office/drawing/2014/main" id="{F2788BA7-AE69-7561-C50B-83F3777E0851}"/>
              </a:ext>
            </a:extLst>
          </p:cNvPr>
          <p:cNvPicPr>
            <a:picLocks noChangeAspect="1"/>
          </p:cNvPicPr>
          <p:nvPr/>
        </p:nvPicPr>
        <p:blipFill>
          <a:blip r:embed="rId4"/>
          <a:stretch>
            <a:fillRect/>
          </a:stretch>
        </p:blipFill>
        <p:spPr>
          <a:xfrm>
            <a:off x="1915590" y="2971042"/>
            <a:ext cx="6743700" cy="406400"/>
          </a:xfrm>
          <a:prstGeom prst="rect">
            <a:avLst/>
          </a:prstGeom>
        </p:spPr>
      </p:pic>
      <p:pic>
        <p:nvPicPr>
          <p:cNvPr id="12" name="Picture 11">
            <a:extLst>
              <a:ext uri="{FF2B5EF4-FFF2-40B4-BE49-F238E27FC236}">
                <a16:creationId xmlns:a16="http://schemas.microsoft.com/office/drawing/2014/main" id="{543112FC-A9F6-ACF9-FF21-70407C7157CD}"/>
              </a:ext>
            </a:extLst>
          </p:cNvPr>
          <p:cNvPicPr>
            <a:picLocks noChangeAspect="1"/>
          </p:cNvPicPr>
          <p:nvPr/>
        </p:nvPicPr>
        <p:blipFill>
          <a:blip r:embed="rId5"/>
          <a:stretch>
            <a:fillRect/>
          </a:stretch>
        </p:blipFill>
        <p:spPr>
          <a:xfrm>
            <a:off x="887104" y="3694813"/>
            <a:ext cx="7924800" cy="1206500"/>
          </a:xfrm>
          <a:prstGeom prst="rect">
            <a:avLst/>
          </a:prstGeom>
        </p:spPr>
      </p:pic>
      <p:sp>
        <p:nvSpPr>
          <p:cNvPr id="13" name="TextBox 12">
            <a:extLst>
              <a:ext uri="{FF2B5EF4-FFF2-40B4-BE49-F238E27FC236}">
                <a16:creationId xmlns:a16="http://schemas.microsoft.com/office/drawing/2014/main" id="{DA4A78EB-F49E-9E76-9814-C608C6A9F4F8}"/>
              </a:ext>
            </a:extLst>
          </p:cNvPr>
          <p:cNvSpPr txBox="1"/>
          <p:nvPr/>
        </p:nvSpPr>
        <p:spPr>
          <a:xfrm>
            <a:off x="887104" y="3382276"/>
            <a:ext cx="625171" cy="369332"/>
          </a:xfrm>
          <a:prstGeom prst="rect">
            <a:avLst/>
          </a:prstGeom>
          <a:noFill/>
        </p:spPr>
        <p:txBody>
          <a:bodyPr wrap="none" rtlCol="0">
            <a:spAutoFit/>
          </a:bodyPr>
          <a:lstStyle/>
          <a:p>
            <a:r>
              <a:rPr kumimoji="1" lang="en-US" altLang="zh-CN" dirty="0"/>
              <a:t>Yes!</a:t>
            </a:r>
            <a:endParaRPr kumimoji="1" lang="zh-CN" altLang="en-US" dirty="0"/>
          </a:p>
        </p:txBody>
      </p:sp>
      <p:sp>
        <p:nvSpPr>
          <p:cNvPr id="14" name="TextBox 13">
            <a:extLst>
              <a:ext uri="{FF2B5EF4-FFF2-40B4-BE49-F238E27FC236}">
                <a16:creationId xmlns:a16="http://schemas.microsoft.com/office/drawing/2014/main" id="{646C9BC1-76EA-6E4C-96E1-1D8457021992}"/>
              </a:ext>
            </a:extLst>
          </p:cNvPr>
          <p:cNvSpPr txBox="1"/>
          <p:nvPr/>
        </p:nvSpPr>
        <p:spPr>
          <a:xfrm>
            <a:off x="1064525" y="5513696"/>
            <a:ext cx="3775393" cy="369332"/>
          </a:xfrm>
          <a:prstGeom prst="rect">
            <a:avLst/>
          </a:prstGeom>
          <a:noFill/>
        </p:spPr>
        <p:txBody>
          <a:bodyPr wrap="none" rtlCol="0">
            <a:spAutoFit/>
          </a:bodyPr>
          <a:lstStyle/>
          <a:p>
            <a:r>
              <a:rPr kumimoji="1" lang="zh-CN" altLang="en-US" dirty="0"/>
              <a:t>这样我们就可以构造更多的运算了</a:t>
            </a:r>
            <a:r>
              <a:rPr kumimoji="1" lang="en-US" altLang="zh-CN" dirty="0"/>
              <a:t>!</a:t>
            </a:r>
            <a:r>
              <a:rPr kumimoji="1" lang="zh-CN" altLang="en-US" dirty="0"/>
              <a:t> </a:t>
            </a:r>
          </a:p>
        </p:txBody>
      </p:sp>
    </p:spTree>
    <p:extLst>
      <p:ext uri="{BB962C8B-B14F-4D97-AF65-F5344CB8AC3E}">
        <p14:creationId xmlns:p14="http://schemas.microsoft.com/office/powerpoint/2010/main" val="347143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42</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sp>
        <p:nvSpPr>
          <p:cNvPr id="4" name="TextBox 3">
            <a:extLst>
              <a:ext uri="{FF2B5EF4-FFF2-40B4-BE49-F238E27FC236}">
                <a16:creationId xmlns:a16="http://schemas.microsoft.com/office/drawing/2014/main" id="{D847FA60-8AA4-A49A-1897-DF085D6D4AB2}"/>
              </a:ext>
            </a:extLst>
          </p:cNvPr>
          <p:cNvSpPr txBox="1"/>
          <p:nvPr/>
        </p:nvSpPr>
        <p:spPr>
          <a:xfrm>
            <a:off x="846161" y="1392072"/>
            <a:ext cx="2390398" cy="369332"/>
          </a:xfrm>
          <a:prstGeom prst="rect">
            <a:avLst/>
          </a:prstGeom>
          <a:noFill/>
        </p:spPr>
        <p:txBody>
          <a:bodyPr wrap="none" rtlCol="0">
            <a:spAutoFit/>
          </a:bodyPr>
          <a:lstStyle/>
          <a:p>
            <a:r>
              <a:rPr kumimoji="1" lang="zh-CN" altLang="en-US" dirty="0"/>
              <a:t>比如要求这个的余数</a:t>
            </a:r>
            <a:r>
              <a:rPr kumimoji="1" lang="en-US" altLang="zh-CN" dirty="0"/>
              <a:t>:</a:t>
            </a:r>
            <a:r>
              <a:rPr kumimoji="1" lang="zh-CN" altLang="en-US" dirty="0"/>
              <a:t> </a:t>
            </a:r>
          </a:p>
        </p:txBody>
      </p:sp>
      <p:pic>
        <p:nvPicPr>
          <p:cNvPr id="5" name="Picture 4">
            <a:extLst>
              <a:ext uri="{FF2B5EF4-FFF2-40B4-BE49-F238E27FC236}">
                <a16:creationId xmlns:a16="http://schemas.microsoft.com/office/drawing/2014/main" id="{EB313A91-A882-B5DB-7D86-C12E3277C06A}"/>
              </a:ext>
            </a:extLst>
          </p:cNvPr>
          <p:cNvPicPr>
            <a:picLocks noChangeAspect="1"/>
          </p:cNvPicPr>
          <p:nvPr/>
        </p:nvPicPr>
        <p:blipFill>
          <a:blip r:embed="rId2"/>
          <a:stretch>
            <a:fillRect/>
          </a:stretch>
        </p:blipFill>
        <p:spPr>
          <a:xfrm>
            <a:off x="1698077" y="1761404"/>
            <a:ext cx="5295900" cy="520700"/>
          </a:xfrm>
          <a:prstGeom prst="rect">
            <a:avLst/>
          </a:prstGeom>
        </p:spPr>
      </p:pic>
      <p:sp>
        <p:nvSpPr>
          <p:cNvPr id="6" name="TextBox 5">
            <a:extLst>
              <a:ext uri="{FF2B5EF4-FFF2-40B4-BE49-F238E27FC236}">
                <a16:creationId xmlns:a16="http://schemas.microsoft.com/office/drawing/2014/main" id="{64D4B236-D256-F087-CC2E-FF08579D9DAD}"/>
              </a:ext>
            </a:extLst>
          </p:cNvPr>
          <p:cNvSpPr txBox="1"/>
          <p:nvPr/>
        </p:nvSpPr>
        <p:spPr>
          <a:xfrm>
            <a:off x="968991" y="2470245"/>
            <a:ext cx="1851789" cy="369332"/>
          </a:xfrm>
          <a:prstGeom prst="rect">
            <a:avLst/>
          </a:prstGeom>
          <a:noFill/>
        </p:spPr>
        <p:txBody>
          <a:bodyPr wrap="none" rtlCol="0">
            <a:spAutoFit/>
          </a:bodyPr>
          <a:lstStyle/>
          <a:p>
            <a:r>
              <a:rPr kumimoji="1" lang="zh-CN" altLang="en-US" dirty="0"/>
              <a:t>其实就可以化为</a:t>
            </a:r>
          </a:p>
        </p:txBody>
      </p:sp>
      <p:pic>
        <p:nvPicPr>
          <p:cNvPr id="10" name="Picture 9">
            <a:extLst>
              <a:ext uri="{FF2B5EF4-FFF2-40B4-BE49-F238E27FC236}">
                <a16:creationId xmlns:a16="http://schemas.microsoft.com/office/drawing/2014/main" id="{EEF3F1FD-8021-B32D-34A6-F73AB1ECA65C}"/>
              </a:ext>
            </a:extLst>
          </p:cNvPr>
          <p:cNvPicPr>
            <a:picLocks noChangeAspect="1"/>
          </p:cNvPicPr>
          <p:nvPr/>
        </p:nvPicPr>
        <p:blipFill>
          <a:blip r:embed="rId3"/>
          <a:stretch>
            <a:fillRect/>
          </a:stretch>
        </p:blipFill>
        <p:spPr>
          <a:xfrm>
            <a:off x="1165060" y="2926404"/>
            <a:ext cx="1752600" cy="1612900"/>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A1960EF-ACC8-ACA4-AA20-7720C30B3819}"/>
                  </a:ext>
                </a:extLst>
              </p:cNvPr>
              <p:cNvSpPr txBox="1"/>
              <p:nvPr/>
            </p:nvSpPr>
            <p:spPr>
              <a:xfrm>
                <a:off x="3207224" y="3616657"/>
                <a:ext cx="4491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oMath>
                  </m:oMathPara>
                </a14:m>
                <a:endParaRPr kumimoji="1" lang="zh-CN" altLang="en-US" dirty="0"/>
              </a:p>
            </p:txBody>
          </p:sp>
        </mc:Choice>
        <mc:Fallback>
          <p:sp>
            <p:nvSpPr>
              <p:cNvPr id="15" name="TextBox 14">
                <a:extLst>
                  <a:ext uri="{FF2B5EF4-FFF2-40B4-BE49-F238E27FC236}">
                    <a16:creationId xmlns:a16="http://schemas.microsoft.com/office/drawing/2014/main" id="{4A1960EF-ACC8-ACA4-AA20-7720C30B3819}"/>
                  </a:ext>
                </a:extLst>
              </p:cNvPr>
              <p:cNvSpPr txBox="1">
                <a:spLocks noRot="1" noChangeAspect="1" noMove="1" noResize="1" noEditPoints="1" noAdjustHandles="1" noChangeArrowheads="1" noChangeShapeType="1" noTextEdit="1"/>
              </p:cNvSpPr>
              <p:nvPr/>
            </p:nvSpPr>
            <p:spPr>
              <a:xfrm>
                <a:off x="3207224" y="3616657"/>
                <a:ext cx="449162" cy="369332"/>
              </a:xfrm>
              <a:prstGeom prst="rect">
                <a:avLst/>
              </a:prstGeom>
              <a:blipFill>
                <a:blip r:embed="rId4"/>
                <a:stretch>
                  <a:fillRect/>
                </a:stretch>
              </a:blipFill>
            </p:spPr>
            <p:txBody>
              <a:bodyPr/>
              <a:lstStyle/>
              <a:p>
                <a:r>
                  <a:rPr lang="zh-CN" altLang="en-US">
                    <a:noFill/>
                  </a:rPr>
                  <a:t> </a:t>
                </a:r>
              </a:p>
            </p:txBody>
          </p:sp>
        </mc:Fallback>
      </mc:AlternateContent>
      <p:pic>
        <p:nvPicPr>
          <p:cNvPr id="16" name="Picture 15">
            <a:extLst>
              <a:ext uri="{FF2B5EF4-FFF2-40B4-BE49-F238E27FC236}">
                <a16:creationId xmlns:a16="http://schemas.microsoft.com/office/drawing/2014/main" id="{384D98CB-6544-1B14-CD6D-29CD120A62F2}"/>
              </a:ext>
            </a:extLst>
          </p:cNvPr>
          <p:cNvPicPr>
            <a:picLocks noChangeAspect="1"/>
          </p:cNvPicPr>
          <p:nvPr/>
        </p:nvPicPr>
        <p:blipFill>
          <a:blip r:embed="rId5"/>
          <a:stretch>
            <a:fillRect/>
          </a:stretch>
        </p:blipFill>
        <p:spPr>
          <a:xfrm>
            <a:off x="3940340" y="3491554"/>
            <a:ext cx="4038600" cy="482600"/>
          </a:xfrm>
          <a:prstGeom prst="rect">
            <a:avLst/>
          </a:prstGeom>
        </p:spPr>
      </p:pic>
      <p:sp>
        <p:nvSpPr>
          <p:cNvPr id="17" name="TextBox 16">
            <a:extLst>
              <a:ext uri="{FF2B5EF4-FFF2-40B4-BE49-F238E27FC236}">
                <a16:creationId xmlns:a16="http://schemas.microsoft.com/office/drawing/2014/main" id="{632CA7D7-4AEA-C31A-55C3-854BF2022552}"/>
              </a:ext>
            </a:extLst>
          </p:cNvPr>
          <p:cNvSpPr txBox="1"/>
          <p:nvPr/>
        </p:nvSpPr>
        <p:spPr>
          <a:xfrm>
            <a:off x="859809" y="4804012"/>
            <a:ext cx="902811" cy="369332"/>
          </a:xfrm>
          <a:prstGeom prst="rect">
            <a:avLst/>
          </a:prstGeom>
          <a:noFill/>
        </p:spPr>
        <p:txBody>
          <a:bodyPr wrap="none" rtlCol="0">
            <a:spAutoFit/>
          </a:bodyPr>
          <a:lstStyle/>
          <a:p>
            <a:r>
              <a:rPr kumimoji="1" lang="zh-CN" altLang="en-US" dirty="0"/>
              <a:t>类似地</a:t>
            </a:r>
          </a:p>
        </p:txBody>
      </p:sp>
      <p:pic>
        <p:nvPicPr>
          <p:cNvPr id="18" name="Picture 17">
            <a:extLst>
              <a:ext uri="{FF2B5EF4-FFF2-40B4-BE49-F238E27FC236}">
                <a16:creationId xmlns:a16="http://schemas.microsoft.com/office/drawing/2014/main" id="{D6CD40AB-FD9A-8D6C-CA1C-FC173346FF21}"/>
              </a:ext>
            </a:extLst>
          </p:cNvPr>
          <p:cNvPicPr>
            <a:picLocks noChangeAspect="1"/>
          </p:cNvPicPr>
          <p:nvPr/>
        </p:nvPicPr>
        <p:blipFill>
          <a:blip r:embed="rId6"/>
          <a:stretch>
            <a:fillRect/>
          </a:stretch>
        </p:blipFill>
        <p:spPr>
          <a:xfrm>
            <a:off x="3359703" y="4575897"/>
            <a:ext cx="3124200" cy="1689100"/>
          </a:xfrm>
          <a:prstGeom prst="rect">
            <a:avLst/>
          </a:prstGeom>
        </p:spPr>
      </p:pic>
    </p:spTree>
    <p:extLst>
      <p:ext uri="{BB962C8B-B14F-4D97-AF65-F5344CB8AC3E}">
        <p14:creationId xmlns:p14="http://schemas.microsoft.com/office/powerpoint/2010/main" val="351345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43</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pic>
        <p:nvPicPr>
          <p:cNvPr id="8" name="Picture 7">
            <a:extLst>
              <a:ext uri="{FF2B5EF4-FFF2-40B4-BE49-F238E27FC236}">
                <a16:creationId xmlns:a16="http://schemas.microsoft.com/office/drawing/2014/main" id="{C5AA160D-55B7-F536-93E0-CE4ED08DD55E}"/>
              </a:ext>
            </a:extLst>
          </p:cNvPr>
          <p:cNvPicPr>
            <a:picLocks noChangeAspect="1"/>
          </p:cNvPicPr>
          <p:nvPr/>
        </p:nvPicPr>
        <p:blipFill>
          <a:blip r:embed="rId2"/>
          <a:stretch>
            <a:fillRect/>
          </a:stretch>
        </p:blipFill>
        <p:spPr>
          <a:xfrm>
            <a:off x="692150" y="1166694"/>
            <a:ext cx="7759700" cy="3378200"/>
          </a:xfrm>
          <a:prstGeom prst="rect">
            <a:avLst/>
          </a:prstGeom>
        </p:spPr>
      </p:pic>
    </p:spTree>
    <p:extLst>
      <p:ext uri="{BB962C8B-B14F-4D97-AF65-F5344CB8AC3E}">
        <p14:creationId xmlns:p14="http://schemas.microsoft.com/office/powerpoint/2010/main" val="1187259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2B100-065D-AC8B-BC89-E1349B5C16FA}"/>
              </a:ext>
            </a:extLst>
          </p:cNvPr>
          <p:cNvSpPr>
            <a:spLocks noGrp="1"/>
          </p:cNvSpPr>
          <p:nvPr>
            <p:ph type="sldNum" sz="quarter" idx="12"/>
          </p:nvPr>
        </p:nvSpPr>
        <p:spPr/>
        <p:txBody>
          <a:bodyPr/>
          <a:lstStyle/>
          <a:p>
            <a:fld id="{7A304655-5D53-B746-8252-3F5A598C52D3}" type="slidenum">
              <a:rPr lang="en-CN" smtClean="0"/>
              <a:pPr/>
              <a:t>44</a:t>
            </a:fld>
            <a:endParaRPr lang="en-CN"/>
          </a:p>
        </p:txBody>
      </p:sp>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E54F3E1E-D985-F3DB-6644-F91249627612}"/>
                  </a:ext>
                </a:extLst>
              </p:cNvPr>
              <p:cNvSpPr>
                <a:spLocks noGrp="1"/>
              </p:cNvSpPr>
              <p:nvPr>
                <p:ph type="title"/>
              </p:nvPr>
            </p:nvSpPr>
            <p:spPr/>
            <p:txBody>
              <a:bodyPr/>
              <a:lstStyle/>
              <a:p>
                <a:r>
                  <a:rPr kumimoji="1" lang="zh-CN" altLang="en-US" dirty="0">
                    <a:solidFill>
                      <a:schemeClr val="bg1">
                        <a:lumMod val="95000"/>
                      </a:schemeClr>
                    </a:solidFill>
                  </a:rPr>
                  <a:t>环</a:t>
                </a:r>
                <a14:m>
                  <m:oMath xmlns:m="http://schemas.openxmlformats.org/officeDocument/2006/math">
                    <m:r>
                      <a:rPr kumimoji="1" lang="en-US" altLang="zh-CN" i="1" smtClean="0">
                        <a:solidFill>
                          <a:schemeClr val="bg1">
                            <a:lumMod val="95000"/>
                          </a:schemeClr>
                        </a:solidFill>
                        <a:latin typeface="Cambria Math" panose="02040503050406030204" pitchFamily="18" charset="0"/>
                        <a:ea typeface="Cambria Math" panose="02040503050406030204" pitchFamily="18" charset="0"/>
                      </a:rPr>
                      <m:t>ℤ</m:t>
                    </m:r>
                    <m:r>
                      <a:rPr kumimoji="1" lang="en-US" altLang="zh-CN" b="0" i="1" smtClean="0">
                        <a:solidFill>
                          <a:schemeClr val="bg1">
                            <a:lumMod val="95000"/>
                          </a:schemeClr>
                        </a:solidFill>
                        <a:latin typeface="Cambria Math" panose="02040503050406030204" pitchFamily="18" charset="0"/>
                        <a:ea typeface="Cambria Math" panose="02040503050406030204" pitchFamily="18" charset="0"/>
                      </a:rPr>
                      <m:t>[</m:t>
                    </m:r>
                    <m:r>
                      <a:rPr kumimoji="1" lang="en-US" altLang="zh-CN" b="0" i="1" smtClean="0">
                        <a:solidFill>
                          <a:schemeClr val="bg1">
                            <a:lumMod val="95000"/>
                          </a:schemeClr>
                        </a:solidFill>
                        <a:latin typeface="Cambria Math" panose="02040503050406030204" pitchFamily="18" charset="0"/>
                        <a:ea typeface="Cambria Math" panose="02040503050406030204" pitchFamily="18" charset="0"/>
                      </a:rPr>
                      <m:t>𝑛</m:t>
                    </m:r>
                    <m:r>
                      <a:rPr kumimoji="1" lang="en-US" altLang="zh-CN" b="0" i="1" smtClean="0">
                        <a:solidFill>
                          <a:schemeClr val="bg1">
                            <a:lumMod val="95000"/>
                          </a:schemeClr>
                        </a:solidFill>
                        <a:latin typeface="Cambria Math" panose="02040503050406030204" pitchFamily="18" charset="0"/>
                        <a:ea typeface="Cambria Math" panose="02040503050406030204" pitchFamily="18" charset="0"/>
                      </a:rPr>
                      <m:t>]</m:t>
                    </m:r>
                  </m:oMath>
                </a14:m>
                <a:endParaRPr kumimoji="1" lang="zh-CN" altLang="en-US" dirty="0">
                  <a:solidFill>
                    <a:schemeClr val="bg1">
                      <a:lumMod val="95000"/>
                    </a:schemeClr>
                  </a:solidFill>
                </a:endParaRPr>
              </a:p>
            </p:txBody>
          </p:sp>
        </mc:Choice>
        <mc:Fallback>
          <p:sp>
            <p:nvSpPr>
              <p:cNvPr id="3" name="Title 2">
                <a:extLst>
                  <a:ext uri="{FF2B5EF4-FFF2-40B4-BE49-F238E27FC236}">
                    <a16:creationId xmlns:a16="http://schemas.microsoft.com/office/drawing/2014/main" id="{E54F3E1E-D985-F3DB-6644-F91249627612}"/>
                  </a:ext>
                </a:extLst>
              </p:cNvPr>
              <p:cNvSpPr>
                <a:spLocks noGrp="1" noRot="1" noChangeAspect="1" noMove="1" noResize="1" noEditPoints="1" noAdjustHandles="1" noChangeArrowheads="1" noChangeShapeType="1" noTextEdit="1"/>
              </p:cNvSpPr>
              <p:nvPr>
                <p:ph type="title"/>
              </p:nvPr>
            </p:nvSpPr>
            <p:spPr>
              <a:blipFill>
                <a:blip r:embed="rId2"/>
                <a:stretch>
                  <a:fillRect l="-2251" t="-18182" b="-21818"/>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8251CCBF-A36E-C94F-71CF-B42EFC27284E}"/>
              </a:ext>
            </a:extLst>
          </p:cNvPr>
          <p:cNvSpPr txBox="1"/>
          <p:nvPr/>
        </p:nvSpPr>
        <p:spPr>
          <a:xfrm>
            <a:off x="859809" y="1323833"/>
            <a:ext cx="6006773" cy="369332"/>
          </a:xfrm>
          <a:prstGeom prst="rect">
            <a:avLst/>
          </a:prstGeom>
          <a:noFill/>
        </p:spPr>
        <p:txBody>
          <a:bodyPr wrap="none" rtlCol="0">
            <a:spAutoFit/>
          </a:bodyPr>
          <a:lstStyle/>
          <a:p>
            <a:r>
              <a:rPr kumimoji="1" lang="zh-CN" altLang="en-US" dirty="0"/>
              <a:t>问题</a:t>
            </a:r>
            <a:r>
              <a:rPr kumimoji="1" lang="en-US" altLang="zh-CN" dirty="0"/>
              <a:t>:</a:t>
            </a:r>
            <a:r>
              <a:rPr kumimoji="1" lang="zh-CN" altLang="en-US" dirty="0"/>
              <a:t> 这一切为什么会工作</a:t>
            </a:r>
            <a:r>
              <a:rPr kumimoji="1" lang="en-US" altLang="zh-CN" dirty="0"/>
              <a:t>?</a:t>
            </a:r>
            <a:r>
              <a:rPr kumimoji="1" lang="zh-CN" altLang="en-US" dirty="0"/>
              <a:t> 有没有其他结构同样也工作</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FD16EF88-F916-A2B3-2E32-532C592D6659}"/>
              </a:ext>
            </a:extLst>
          </p:cNvPr>
          <p:cNvSpPr txBox="1"/>
          <p:nvPr/>
        </p:nvSpPr>
        <p:spPr>
          <a:xfrm>
            <a:off x="859809" y="2004612"/>
            <a:ext cx="1338828" cy="369332"/>
          </a:xfrm>
          <a:prstGeom prst="rect">
            <a:avLst/>
          </a:prstGeom>
          <a:noFill/>
        </p:spPr>
        <p:txBody>
          <a:bodyPr wrap="none" rtlCol="0">
            <a:spAutoFit/>
          </a:bodyPr>
          <a:lstStyle/>
          <a:p>
            <a:r>
              <a:rPr kumimoji="1" lang="zh-CN" altLang="en-US" dirty="0"/>
              <a:t>先引入记号</a:t>
            </a:r>
          </a:p>
        </p:txBody>
      </p:sp>
      <p:pic>
        <p:nvPicPr>
          <p:cNvPr id="6" name="Picture 5">
            <a:extLst>
              <a:ext uri="{FF2B5EF4-FFF2-40B4-BE49-F238E27FC236}">
                <a16:creationId xmlns:a16="http://schemas.microsoft.com/office/drawing/2014/main" id="{126986D5-AAD8-31B3-1915-4E9336BB79BF}"/>
              </a:ext>
            </a:extLst>
          </p:cNvPr>
          <p:cNvPicPr>
            <a:picLocks noChangeAspect="1"/>
          </p:cNvPicPr>
          <p:nvPr/>
        </p:nvPicPr>
        <p:blipFill>
          <a:blip r:embed="rId3"/>
          <a:stretch>
            <a:fillRect/>
          </a:stretch>
        </p:blipFill>
        <p:spPr>
          <a:xfrm>
            <a:off x="3073400" y="2189278"/>
            <a:ext cx="2997200" cy="901700"/>
          </a:xfrm>
          <a:prstGeom prst="rect">
            <a:avLst/>
          </a:prstGeom>
        </p:spPr>
      </p:pic>
      <p:pic>
        <p:nvPicPr>
          <p:cNvPr id="7" name="Picture 6">
            <a:extLst>
              <a:ext uri="{FF2B5EF4-FFF2-40B4-BE49-F238E27FC236}">
                <a16:creationId xmlns:a16="http://schemas.microsoft.com/office/drawing/2014/main" id="{36BC99BD-EE8D-D2D0-2629-328ADAA5DD00}"/>
              </a:ext>
            </a:extLst>
          </p:cNvPr>
          <p:cNvPicPr>
            <a:picLocks noChangeAspect="1"/>
          </p:cNvPicPr>
          <p:nvPr/>
        </p:nvPicPr>
        <p:blipFill>
          <a:blip r:embed="rId4"/>
          <a:stretch>
            <a:fillRect/>
          </a:stretch>
        </p:blipFill>
        <p:spPr>
          <a:xfrm>
            <a:off x="615950" y="3013733"/>
            <a:ext cx="7899400" cy="1409700"/>
          </a:xfrm>
          <a:prstGeom prst="rect">
            <a:avLst/>
          </a:prstGeom>
        </p:spPr>
      </p:pic>
    </p:spTree>
    <p:extLst>
      <p:ext uri="{BB962C8B-B14F-4D97-AF65-F5344CB8AC3E}">
        <p14:creationId xmlns:p14="http://schemas.microsoft.com/office/powerpoint/2010/main" val="363518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2B100-065D-AC8B-BC89-E1349B5C16FA}"/>
              </a:ext>
            </a:extLst>
          </p:cNvPr>
          <p:cNvSpPr>
            <a:spLocks noGrp="1"/>
          </p:cNvSpPr>
          <p:nvPr>
            <p:ph type="sldNum" sz="quarter" idx="12"/>
          </p:nvPr>
        </p:nvSpPr>
        <p:spPr/>
        <p:txBody>
          <a:bodyPr/>
          <a:lstStyle/>
          <a:p>
            <a:fld id="{7A304655-5D53-B746-8252-3F5A598C52D3}" type="slidenum">
              <a:rPr lang="en-CN" smtClean="0"/>
              <a:pPr/>
              <a:t>45</a:t>
            </a:fld>
            <a:endParaRPr lang="en-CN"/>
          </a:p>
        </p:txBody>
      </p:sp>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E54F3E1E-D985-F3DB-6644-F91249627612}"/>
                  </a:ext>
                </a:extLst>
              </p:cNvPr>
              <p:cNvSpPr>
                <a:spLocks noGrp="1"/>
              </p:cNvSpPr>
              <p:nvPr>
                <p:ph type="title"/>
              </p:nvPr>
            </p:nvSpPr>
            <p:spPr/>
            <p:txBody>
              <a:bodyPr/>
              <a:lstStyle/>
              <a:p>
                <a:r>
                  <a:rPr kumimoji="1" lang="zh-CN" altLang="en-US" dirty="0"/>
                  <a:t>环</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ℤ</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m:t>
                    </m:r>
                  </m:oMath>
                </a14:m>
                <a:endParaRPr kumimoji="1" lang="zh-CN" altLang="en-US" dirty="0"/>
              </a:p>
            </p:txBody>
          </p:sp>
        </mc:Choice>
        <mc:Fallback>
          <p:sp>
            <p:nvSpPr>
              <p:cNvPr id="3" name="Title 2">
                <a:extLst>
                  <a:ext uri="{FF2B5EF4-FFF2-40B4-BE49-F238E27FC236}">
                    <a16:creationId xmlns:a16="http://schemas.microsoft.com/office/drawing/2014/main" id="{E54F3E1E-D985-F3DB-6644-F91249627612}"/>
                  </a:ext>
                </a:extLst>
              </p:cNvPr>
              <p:cNvSpPr>
                <a:spLocks noGrp="1" noRot="1" noChangeAspect="1" noMove="1" noResize="1" noEditPoints="1" noAdjustHandles="1" noChangeArrowheads="1" noChangeShapeType="1" noTextEdit="1"/>
              </p:cNvSpPr>
              <p:nvPr>
                <p:ph type="title"/>
              </p:nvPr>
            </p:nvSpPr>
            <p:spPr>
              <a:blipFill>
                <a:blip r:embed="rId2"/>
                <a:stretch>
                  <a:fillRect l="-2251" t="-18182" b="-21818"/>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8251CCBF-A36E-C94F-71CF-B42EFC27284E}"/>
              </a:ext>
            </a:extLst>
          </p:cNvPr>
          <p:cNvSpPr txBox="1"/>
          <p:nvPr/>
        </p:nvSpPr>
        <p:spPr>
          <a:xfrm>
            <a:off x="859809" y="1323833"/>
            <a:ext cx="6006773" cy="369332"/>
          </a:xfrm>
          <a:prstGeom prst="rect">
            <a:avLst/>
          </a:prstGeom>
          <a:noFill/>
        </p:spPr>
        <p:txBody>
          <a:bodyPr wrap="none" rtlCol="0">
            <a:spAutoFit/>
          </a:bodyPr>
          <a:lstStyle/>
          <a:p>
            <a:r>
              <a:rPr kumimoji="1" lang="zh-CN" altLang="en-US" dirty="0"/>
              <a:t>问题</a:t>
            </a:r>
            <a:r>
              <a:rPr kumimoji="1" lang="en-US" altLang="zh-CN" dirty="0"/>
              <a:t>:</a:t>
            </a:r>
            <a:r>
              <a:rPr kumimoji="1" lang="zh-CN" altLang="en-US" dirty="0"/>
              <a:t> 这一切为什么会工作</a:t>
            </a:r>
            <a:r>
              <a:rPr kumimoji="1" lang="en-US" altLang="zh-CN" dirty="0"/>
              <a:t>?</a:t>
            </a:r>
            <a:r>
              <a:rPr kumimoji="1" lang="zh-CN" altLang="en-US" dirty="0"/>
              <a:t> 有没有其他结构同样也工作</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9A4D4542-35C4-A4B6-8437-6BF1FAFF457C}"/>
              </a:ext>
            </a:extLst>
          </p:cNvPr>
          <p:cNvPicPr>
            <a:picLocks noChangeAspect="1"/>
          </p:cNvPicPr>
          <p:nvPr/>
        </p:nvPicPr>
        <p:blipFill>
          <a:blip r:embed="rId3"/>
          <a:stretch>
            <a:fillRect/>
          </a:stretch>
        </p:blipFill>
        <p:spPr>
          <a:xfrm>
            <a:off x="1111250" y="2257567"/>
            <a:ext cx="6921500" cy="3276600"/>
          </a:xfrm>
          <a:prstGeom prst="rect">
            <a:avLst/>
          </a:prstGeom>
        </p:spPr>
      </p:pic>
    </p:spTree>
    <p:extLst>
      <p:ext uri="{BB962C8B-B14F-4D97-AF65-F5344CB8AC3E}">
        <p14:creationId xmlns:p14="http://schemas.microsoft.com/office/powerpoint/2010/main" val="7784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46</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3" y="1758110"/>
            <a:ext cx="4585648" cy="4524315"/>
          </a:xfrm>
          <a:prstGeom prst="rect">
            <a:avLst/>
          </a:prstGeom>
          <a:noFill/>
        </p:spPr>
        <p:txBody>
          <a:bodyPr wrap="square">
            <a:spAutoFit/>
          </a:bodyPr>
          <a:lstStyle/>
          <a:p>
            <a:r>
              <a:rPr lang="en-US" dirty="0"/>
              <a:t>In 1940, France had fallen before Hitler’s army, and Britain stood alone against the Nazis in western Europe. British resistance depended on a steady flow of supplies brought across the north Atlantic from the United States by </a:t>
            </a:r>
            <a:r>
              <a:rPr lang="en-US" dirty="0">
                <a:solidFill>
                  <a:schemeClr val="accent6"/>
                </a:solidFill>
              </a:rPr>
              <a:t>convoys</a:t>
            </a:r>
            <a:r>
              <a:rPr lang="en-US" altLang="zh-CN" dirty="0">
                <a:solidFill>
                  <a:schemeClr val="accent6"/>
                </a:solidFill>
              </a:rPr>
              <a:t>(teams)</a:t>
            </a:r>
            <a:r>
              <a:rPr lang="en-US" dirty="0"/>
              <a:t> of ships. These convoys were engaged in a cat-and-mouse game with German “U-boats” —</a:t>
            </a:r>
            <a:r>
              <a:rPr lang="en-US" dirty="0">
                <a:solidFill>
                  <a:schemeClr val="accent6"/>
                </a:solidFill>
              </a:rPr>
              <a:t>submarines</a:t>
            </a:r>
            <a:r>
              <a:rPr lang="en-US" altLang="zh-CN" dirty="0">
                <a:solidFill>
                  <a:schemeClr val="accent6"/>
                </a:solidFill>
              </a:rPr>
              <a:t>(boats</a:t>
            </a:r>
            <a:r>
              <a:rPr lang="zh-CN" altLang="en-US" dirty="0">
                <a:solidFill>
                  <a:schemeClr val="accent6"/>
                </a:solidFill>
              </a:rPr>
              <a:t> </a:t>
            </a:r>
            <a:r>
              <a:rPr lang="en-US" altLang="zh-CN" dirty="0">
                <a:solidFill>
                  <a:schemeClr val="accent6"/>
                </a:solidFill>
              </a:rPr>
              <a:t>travel</a:t>
            </a:r>
            <a:r>
              <a:rPr lang="zh-CN" altLang="en-US" dirty="0">
                <a:solidFill>
                  <a:schemeClr val="accent6"/>
                </a:solidFill>
              </a:rPr>
              <a:t> </a:t>
            </a:r>
            <a:r>
              <a:rPr lang="en-US" altLang="zh-CN" dirty="0">
                <a:solidFill>
                  <a:schemeClr val="accent6"/>
                </a:solidFill>
              </a:rPr>
              <a:t>underwater)</a:t>
            </a:r>
            <a:r>
              <a:rPr lang="en-US" dirty="0"/>
              <a:t>—which </a:t>
            </a:r>
            <a:r>
              <a:rPr lang="en-US" dirty="0">
                <a:solidFill>
                  <a:schemeClr val="accent6"/>
                </a:solidFill>
              </a:rPr>
              <a:t>prowled</a:t>
            </a:r>
            <a:r>
              <a:rPr lang="en-US" altLang="zh-CN" dirty="0">
                <a:solidFill>
                  <a:schemeClr val="accent6"/>
                </a:solidFill>
              </a:rPr>
              <a:t>(move</a:t>
            </a:r>
            <a:r>
              <a:rPr lang="zh-CN" altLang="en-US" dirty="0">
                <a:solidFill>
                  <a:schemeClr val="accent6"/>
                </a:solidFill>
              </a:rPr>
              <a:t> </a:t>
            </a:r>
            <a:r>
              <a:rPr lang="en-US" altLang="zh-CN" dirty="0">
                <a:solidFill>
                  <a:schemeClr val="accent6"/>
                </a:solidFill>
              </a:rPr>
              <a:t>to</a:t>
            </a:r>
            <a:r>
              <a:rPr lang="zh-CN" altLang="en-US" dirty="0">
                <a:solidFill>
                  <a:schemeClr val="accent6"/>
                </a:solidFill>
              </a:rPr>
              <a:t> </a:t>
            </a:r>
            <a:r>
              <a:rPr lang="en-US" altLang="zh-CN" dirty="0">
                <a:solidFill>
                  <a:schemeClr val="accent6"/>
                </a:solidFill>
              </a:rPr>
              <a:t>seek</a:t>
            </a:r>
            <a:r>
              <a:rPr lang="zh-CN" altLang="en-US" dirty="0">
                <a:solidFill>
                  <a:schemeClr val="accent6"/>
                </a:solidFill>
              </a:rPr>
              <a:t> </a:t>
            </a:r>
            <a:r>
              <a:rPr lang="en-US" altLang="zh-CN" dirty="0">
                <a:solidFill>
                  <a:schemeClr val="accent6"/>
                </a:solidFill>
              </a:rPr>
              <a:t>pray)</a:t>
            </a:r>
            <a:r>
              <a:rPr lang="en-US" dirty="0"/>
              <a:t> the Atlantic, trying to sink supply ships and starve Britain into submission. The outcome of this struggle </a:t>
            </a:r>
            <a:r>
              <a:rPr lang="en-US" dirty="0">
                <a:solidFill>
                  <a:schemeClr val="accent6"/>
                </a:solidFill>
              </a:rPr>
              <a:t>pivoted</a:t>
            </a:r>
            <a:r>
              <a:rPr lang="en-US" altLang="zh-CN" dirty="0">
                <a:solidFill>
                  <a:schemeClr val="accent6"/>
                </a:solidFill>
              </a:rPr>
              <a:t>(based)</a:t>
            </a:r>
            <a:r>
              <a:rPr lang="en-US" dirty="0"/>
              <a:t> on a balance of information: could the Germans locate convoys better than the Allies could locate U-boats, or vice versa?</a:t>
            </a:r>
            <a:endParaRPr lang="zh-CN" altLang="en-US" dirty="0"/>
          </a:p>
        </p:txBody>
      </p:sp>
      <p:pic>
        <p:nvPicPr>
          <p:cNvPr id="12" name="Picture 11">
            <a:extLst>
              <a:ext uri="{FF2B5EF4-FFF2-40B4-BE49-F238E27FC236}">
                <a16:creationId xmlns:a16="http://schemas.microsoft.com/office/drawing/2014/main" id="{63A7AB5F-61AF-9B1D-B4EE-A7EFBD856456}"/>
              </a:ext>
            </a:extLst>
          </p:cNvPr>
          <p:cNvPicPr>
            <a:picLocks noChangeAspect="1"/>
          </p:cNvPicPr>
          <p:nvPr/>
        </p:nvPicPr>
        <p:blipFill>
          <a:blip r:embed="rId2"/>
          <a:stretch>
            <a:fillRect/>
          </a:stretch>
        </p:blipFill>
        <p:spPr>
          <a:xfrm>
            <a:off x="5562837" y="1579776"/>
            <a:ext cx="3160451" cy="2688609"/>
          </a:xfrm>
          <a:prstGeom prst="rect">
            <a:avLst/>
          </a:prstGeom>
        </p:spPr>
      </p:pic>
    </p:spTree>
    <p:extLst>
      <p:ext uri="{BB962C8B-B14F-4D97-AF65-F5344CB8AC3E}">
        <p14:creationId xmlns:p14="http://schemas.microsoft.com/office/powerpoint/2010/main" val="3879236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47</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3" y="1758110"/>
            <a:ext cx="4585648" cy="4524315"/>
          </a:xfrm>
          <a:prstGeom prst="rect">
            <a:avLst/>
          </a:prstGeom>
          <a:noFill/>
        </p:spPr>
        <p:txBody>
          <a:bodyPr wrap="square">
            <a:spAutoFit/>
          </a:bodyPr>
          <a:lstStyle/>
          <a:p>
            <a:r>
              <a:rPr lang="en-US" dirty="0"/>
              <a:t>Germany lost.</a:t>
            </a:r>
          </a:p>
          <a:p>
            <a:endParaRPr lang="en-US" altLang="zh-CN" dirty="0"/>
          </a:p>
          <a:p>
            <a:r>
              <a:rPr lang="en-US" dirty="0"/>
              <a:t>A critical reason behind Germany’s loss was not made public until 1974: Germany’s </a:t>
            </a:r>
            <a:r>
              <a:rPr lang="en-US" dirty="0">
                <a:solidFill>
                  <a:schemeClr val="accent6"/>
                </a:solidFill>
              </a:rPr>
              <a:t>naval</a:t>
            </a:r>
            <a:r>
              <a:rPr lang="en-US" altLang="zh-CN" dirty="0">
                <a:solidFill>
                  <a:schemeClr val="accent6"/>
                </a:solidFill>
              </a:rPr>
              <a:t>(secret)</a:t>
            </a:r>
            <a:r>
              <a:rPr lang="en-US" dirty="0"/>
              <a:t> code, </a:t>
            </a:r>
            <a:r>
              <a:rPr lang="en-US" i="1" dirty="0"/>
              <a:t>Enigma</a:t>
            </a:r>
            <a:r>
              <a:rPr lang="en-US" dirty="0"/>
              <a:t>, had been broken by the </a:t>
            </a:r>
            <a:r>
              <a:rPr lang="en-US" i="1" dirty="0"/>
              <a:t>Polish Cipher Bureau</a:t>
            </a:r>
            <a:r>
              <a:rPr lang="en-US" dirty="0"/>
              <a:t>, and the secret had been turned over to the British a few weeks before the Nazi invasion of Poland in 1939.</a:t>
            </a:r>
          </a:p>
          <a:p>
            <a:endParaRPr lang="en-US" altLang="zh-CN" dirty="0"/>
          </a:p>
          <a:p>
            <a:r>
              <a:rPr lang="en-US" dirty="0"/>
              <a:t>Throughout much of the war, the Allies were able to route convoys around German submarines by listening in to German communications. The British government didn’t explain how Enigma was broken until 1996.</a:t>
            </a:r>
            <a:endParaRPr lang="zh-CN" altLang="en-US" dirty="0"/>
          </a:p>
        </p:txBody>
      </p:sp>
      <p:pic>
        <p:nvPicPr>
          <p:cNvPr id="12" name="Picture 11">
            <a:extLst>
              <a:ext uri="{FF2B5EF4-FFF2-40B4-BE49-F238E27FC236}">
                <a16:creationId xmlns:a16="http://schemas.microsoft.com/office/drawing/2014/main" id="{63A7AB5F-61AF-9B1D-B4EE-A7EFBD856456}"/>
              </a:ext>
            </a:extLst>
          </p:cNvPr>
          <p:cNvPicPr>
            <a:picLocks noChangeAspect="1"/>
          </p:cNvPicPr>
          <p:nvPr/>
        </p:nvPicPr>
        <p:blipFill>
          <a:blip r:embed="rId2"/>
          <a:stretch>
            <a:fillRect/>
          </a:stretch>
        </p:blipFill>
        <p:spPr>
          <a:xfrm>
            <a:off x="5562837" y="1579776"/>
            <a:ext cx="3160451" cy="2688609"/>
          </a:xfrm>
          <a:prstGeom prst="rect">
            <a:avLst/>
          </a:prstGeom>
        </p:spPr>
      </p:pic>
    </p:spTree>
    <p:extLst>
      <p:ext uri="{BB962C8B-B14F-4D97-AF65-F5344CB8AC3E}">
        <p14:creationId xmlns:p14="http://schemas.microsoft.com/office/powerpoint/2010/main" val="592500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48</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3" y="1758110"/>
            <a:ext cx="4585648" cy="3139321"/>
          </a:xfrm>
          <a:prstGeom prst="rect">
            <a:avLst/>
          </a:prstGeom>
          <a:noFill/>
        </p:spPr>
        <p:txBody>
          <a:bodyPr wrap="square">
            <a:spAutoFit/>
          </a:bodyPr>
          <a:lstStyle/>
          <a:p>
            <a:r>
              <a:rPr lang="en-US" dirty="0"/>
              <a:t>When the story was finally released (by the US), it revealed that Alan Turing had joined the secret British codebreaking effort at </a:t>
            </a:r>
            <a:r>
              <a:rPr lang="en-US" i="1" dirty="0"/>
              <a:t>Bletchley Park </a:t>
            </a:r>
            <a:r>
              <a:rPr lang="en-US" dirty="0"/>
              <a:t>in 1939, where he became the lead developer of methods for rapid, </a:t>
            </a:r>
            <a:r>
              <a:rPr lang="en-US" dirty="0">
                <a:solidFill>
                  <a:schemeClr val="accent6"/>
                </a:solidFill>
              </a:rPr>
              <a:t>bulk</a:t>
            </a:r>
            <a:r>
              <a:rPr lang="en-US" altLang="zh-CN" dirty="0">
                <a:solidFill>
                  <a:schemeClr val="accent6"/>
                </a:solidFill>
              </a:rPr>
              <a:t>(massive,</a:t>
            </a:r>
            <a:r>
              <a:rPr lang="zh-CN" altLang="en-US" dirty="0">
                <a:solidFill>
                  <a:schemeClr val="accent6"/>
                </a:solidFill>
              </a:rPr>
              <a:t> </a:t>
            </a:r>
            <a:r>
              <a:rPr lang="en-US" altLang="zh-CN" dirty="0">
                <a:solidFill>
                  <a:schemeClr val="accent6"/>
                </a:solidFill>
              </a:rPr>
              <a:t>huge)</a:t>
            </a:r>
            <a:r>
              <a:rPr lang="en-US" dirty="0"/>
              <a:t> decryption of German Enigma messages.</a:t>
            </a:r>
          </a:p>
          <a:p>
            <a:endParaRPr lang="en-US" altLang="zh-CN" dirty="0"/>
          </a:p>
          <a:p>
            <a:r>
              <a:rPr lang="en-US" dirty="0"/>
              <a:t>Turing’s Enigma </a:t>
            </a:r>
            <a:r>
              <a:rPr lang="en-US" dirty="0">
                <a:solidFill>
                  <a:schemeClr val="accent6"/>
                </a:solidFill>
              </a:rPr>
              <a:t>deciphering</a:t>
            </a:r>
            <a:r>
              <a:rPr lang="en-US" altLang="zh-CN" dirty="0">
                <a:solidFill>
                  <a:schemeClr val="accent6"/>
                </a:solidFill>
              </a:rPr>
              <a:t>(convert</a:t>
            </a:r>
            <a:r>
              <a:rPr lang="zh-CN" altLang="en-US" dirty="0">
                <a:solidFill>
                  <a:schemeClr val="accent6"/>
                </a:solidFill>
              </a:rPr>
              <a:t> </a:t>
            </a:r>
            <a:r>
              <a:rPr lang="en-US" altLang="zh-CN" dirty="0" err="1">
                <a:solidFill>
                  <a:schemeClr val="accent6"/>
                </a:solidFill>
              </a:rPr>
              <a:t>sth</a:t>
            </a:r>
            <a:r>
              <a:rPr lang="en-US" altLang="zh-CN" dirty="0">
                <a:solidFill>
                  <a:schemeClr val="accent6"/>
                </a:solidFill>
              </a:rPr>
              <a:t>.</a:t>
            </a:r>
            <a:r>
              <a:rPr lang="zh-CN" altLang="en-US" dirty="0">
                <a:solidFill>
                  <a:schemeClr val="accent6"/>
                </a:solidFill>
              </a:rPr>
              <a:t> </a:t>
            </a:r>
            <a:r>
              <a:rPr lang="en-US" altLang="zh-CN" dirty="0">
                <a:solidFill>
                  <a:schemeClr val="accent6"/>
                </a:solidFill>
              </a:rPr>
              <a:t>into</a:t>
            </a:r>
            <a:r>
              <a:rPr lang="zh-CN" altLang="en-US" dirty="0">
                <a:solidFill>
                  <a:schemeClr val="accent6"/>
                </a:solidFill>
              </a:rPr>
              <a:t> </a:t>
            </a:r>
            <a:r>
              <a:rPr lang="en-US" altLang="zh-CN" dirty="0">
                <a:solidFill>
                  <a:schemeClr val="accent6"/>
                </a:solidFill>
              </a:rPr>
              <a:t>normal</a:t>
            </a:r>
            <a:r>
              <a:rPr lang="zh-CN" altLang="en-US" dirty="0">
                <a:solidFill>
                  <a:schemeClr val="accent6"/>
                </a:solidFill>
              </a:rPr>
              <a:t> </a:t>
            </a:r>
            <a:r>
              <a:rPr lang="en-US" altLang="zh-CN" dirty="0">
                <a:solidFill>
                  <a:schemeClr val="accent6"/>
                </a:solidFill>
              </a:rPr>
              <a:t>language)</a:t>
            </a:r>
            <a:r>
              <a:rPr lang="en-US" dirty="0"/>
              <a:t> was an invaluable contribution to the Allied victory over Hitler.</a:t>
            </a:r>
            <a:endParaRPr lang="zh-CN" altLang="en-US" dirty="0"/>
          </a:p>
        </p:txBody>
      </p:sp>
      <p:pic>
        <p:nvPicPr>
          <p:cNvPr id="12" name="Picture 11">
            <a:extLst>
              <a:ext uri="{FF2B5EF4-FFF2-40B4-BE49-F238E27FC236}">
                <a16:creationId xmlns:a16="http://schemas.microsoft.com/office/drawing/2014/main" id="{63A7AB5F-61AF-9B1D-B4EE-A7EFBD856456}"/>
              </a:ext>
            </a:extLst>
          </p:cNvPr>
          <p:cNvPicPr>
            <a:picLocks noChangeAspect="1"/>
          </p:cNvPicPr>
          <p:nvPr/>
        </p:nvPicPr>
        <p:blipFill>
          <a:blip r:embed="rId2"/>
          <a:stretch>
            <a:fillRect/>
          </a:stretch>
        </p:blipFill>
        <p:spPr>
          <a:xfrm>
            <a:off x="5562837" y="1579776"/>
            <a:ext cx="3160451" cy="2688609"/>
          </a:xfrm>
          <a:prstGeom prst="rect">
            <a:avLst/>
          </a:prstGeom>
        </p:spPr>
      </p:pic>
    </p:spTree>
    <p:extLst>
      <p:ext uri="{BB962C8B-B14F-4D97-AF65-F5344CB8AC3E}">
        <p14:creationId xmlns:p14="http://schemas.microsoft.com/office/powerpoint/2010/main" val="396230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49</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2" y="1758110"/>
            <a:ext cx="5225013" cy="3970318"/>
          </a:xfrm>
          <a:prstGeom prst="rect">
            <a:avLst/>
          </a:prstGeom>
          <a:noFill/>
        </p:spPr>
        <p:txBody>
          <a:bodyPr wrap="square">
            <a:spAutoFit/>
          </a:bodyPr>
          <a:lstStyle/>
          <a:p>
            <a:r>
              <a:rPr lang="en-US" dirty="0"/>
              <a:t>Governments are always tight-lipped about cryptography, but the half-century of official silence about Turing’s role in breaking </a:t>
            </a:r>
            <a:r>
              <a:rPr lang="en-US" i="1" dirty="0"/>
              <a:t>Enigma</a:t>
            </a:r>
            <a:r>
              <a:rPr lang="en-US" dirty="0"/>
              <a:t> and saving Britain may be related to some disturbing events after the war—more on that later.</a:t>
            </a:r>
          </a:p>
          <a:p>
            <a:endParaRPr lang="en-US" altLang="zh-CN" dirty="0"/>
          </a:p>
          <a:p>
            <a:r>
              <a:rPr lang="en-US" dirty="0"/>
              <a:t>Let’s get back to number theory and consider an </a:t>
            </a:r>
            <a:r>
              <a:rPr lang="en-US" dirty="0">
                <a:solidFill>
                  <a:schemeClr val="accent6"/>
                </a:solidFill>
              </a:rPr>
              <a:t>alternative</a:t>
            </a:r>
            <a:r>
              <a:rPr lang="en-US" altLang="zh-CN" dirty="0">
                <a:solidFill>
                  <a:schemeClr val="accent6"/>
                </a:solidFill>
              </a:rPr>
              <a:t>(another)</a:t>
            </a:r>
            <a:r>
              <a:rPr lang="en-US" dirty="0"/>
              <a:t> </a:t>
            </a:r>
            <a:r>
              <a:rPr lang="en-US" dirty="0">
                <a:solidFill>
                  <a:schemeClr val="accent6"/>
                </a:solidFill>
              </a:rPr>
              <a:t>interpretation</a:t>
            </a:r>
            <a:r>
              <a:rPr lang="en-US" altLang="zh-CN" dirty="0">
                <a:solidFill>
                  <a:schemeClr val="accent6"/>
                </a:solidFill>
              </a:rPr>
              <a:t>(explanation)</a:t>
            </a:r>
            <a:r>
              <a:rPr lang="en-US" dirty="0"/>
              <a:t> of Turing’s code. Perhaps we had the basic idea right (multiply the message by the key), but </a:t>
            </a:r>
            <a:r>
              <a:rPr lang="en-US" dirty="0">
                <a:solidFill>
                  <a:schemeClr val="accent6"/>
                </a:solidFill>
              </a:rPr>
              <a:t>erred</a:t>
            </a:r>
            <a:r>
              <a:rPr lang="en-US" altLang="zh-CN" dirty="0">
                <a:solidFill>
                  <a:schemeClr val="accent6"/>
                </a:solidFill>
              </a:rPr>
              <a:t>(having</a:t>
            </a:r>
            <a:r>
              <a:rPr lang="zh-CN" altLang="en-US" dirty="0">
                <a:solidFill>
                  <a:schemeClr val="accent6"/>
                </a:solidFill>
              </a:rPr>
              <a:t> </a:t>
            </a:r>
            <a:r>
              <a:rPr lang="en-US" altLang="zh-CN" dirty="0">
                <a:solidFill>
                  <a:schemeClr val="accent6"/>
                </a:solidFill>
              </a:rPr>
              <a:t>mistakes)</a:t>
            </a:r>
            <a:r>
              <a:rPr lang="en-US" dirty="0"/>
              <a:t> in using conventional arithmetic instead of modular arithmetic. Maybe this is what Turing meant:</a:t>
            </a:r>
            <a:endParaRPr lang="zh-CN" altLang="en-US" dirty="0"/>
          </a:p>
        </p:txBody>
      </p:sp>
    </p:spTree>
    <p:extLst>
      <p:ext uri="{BB962C8B-B14F-4D97-AF65-F5344CB8AC3E}">
        <p14:creationId xmlns:p14="http://schemas.microsoft.com/office/powerpoint/2010/main" val="361389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2"/>
          <a:stretch>
            <a:fillRect/>
          </a:stretch>
        </p:blipFill>
        <p:spPr>
          <a:xfrm>
            <a:off x="1030215" y="155943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3"/>
          <a:stretch>
            <a:fillRect/>
          </a:stretch>
        </p:blipFill>
        <p:spPr>
          <a:xfrm>
            <a:off x="1030215" y="213867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1030215" y="318459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1030215" y="3184591"/>
                <a:ext cx="3850862" cy="369332"/>
              </a:xfrm>
              <a:prstGeom prst="rect">
                <a:avLst/>
              </a:prstGeom>
              <a:blipFill>
                <a:blip r:embed="rId4"/>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77172" y="1743803"/>
            <a:ext cx="1355464" cy="624454"/>
          </a:xfrm>
          <a:prstGeom prst="cloudCallout">
            <a:avLst>
              <a:gd name="adj1" fmla="val -69047"/>
              <a:gd name="adj2" fmla="val 44021"/>
            </a:avLst>
          </a:prstGeom>
          <a:solidFill>
            <a:schemeClr val="bg1"/>
          </a:solid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pic>
        <p:nvPicPr>
          <p:cNvPr id="7" name="Picture 6">
            <a:extLst>
              <a:ext uri="{FF2B5EF4-FFF2-40B4-BE49-F238E27FC236}">
                <a16:creationId xmlns:a16="http://schemas.microsoft.com/office/drawing/2014/main" id="{8F1A36FB-B17E-6534-54A5-6A28CE3D8B39}"/>
              </a:ext>
            </a:extLst>
          </p:cNvPr>
          <p:cNvPicPr>
            <a:picLocks noChangeAspect="1"/>
          </p:cNvPicPr>
          <p:nvPr/>
        </p:nvPicPr>
        <p:blipFill>
          <a:blip r:embed="rId5"/>
          <a:stretch>
            <a:fillRect/>
          </a:stretch>
        </p:blipFill>
        <p:spPr>
          <a:xfrm>
            <a:off x="1030215" y="3547589"/>
            <a:ext cx="6908800" cy="2692400"/>
          </a:xfrm>
          <a:prstGeom prst="rect">
            <a:avLst/>
          </a:prstGeom>
        </p:spPr>
      </p:pic>
    </p:spTree>
    <p:extLst>
      <p:ext uri="{BB962C8B-B14F-4D97-AF65-F5344CB8AC3E}">
        <p14:creationId xmlns:p14="http://schemas.microsoft.com/office/powerpoint/2010/main" val="188688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50</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en-US" altLang="zh-CN" dirty="0"/>
              <a:t>Turing</a:t>
            </a:r>
            <a:r>
              <a:rPr kumimoji="1" lang="zh-CN" altLang="en-US" dirty="0"/>
              <a:t>的密码</a:t>
            </a:r>
            <a:r>
              <a:rPr kumimoji="1" lang="en-US" altLang="zh-CN" dirty="0"/>
              <a:t>(2)</a:t>
            </a:r>
            <a:endParaRPr kumimoji="1" lang="zh-CN" altLang="en-US" dirty="0"/>
          </a:p>
        </p:txBody>
      </p:sp>
      <p:sp>
        <p:nvSpPr>
          <p:cNvPr id="3" name="TextBox 2">
            <a:extLst>
              <a:ext uri="{FF2B5EF4-FFF2-40B4-BE49-F238E27FC236}">
                <a16:creationId xmlns:a16="http://schemas.microsoft.com/office/drawing/2014/main" id="{D49793E7-88A0-1365-0D2B-B75BEFAEF09D}"/>
              </a:ext>
            </a:extLst>
          </p:cNvPr>
          <p:cNvSpPr txBox="1"/>
          <p:nvPr/>
        </p:nvSpPr>
        <p:spPr>
          <a:xfrm>
            <a:off x="859809" y="1351128"/>
            <a:ext cx="2390398" cy="369332"/>
          </a:xfrm>
          <a:prstGeom prst="rect">
            <a:avLst/>
          </a:prstGeom>
          <a:noFill/>
        </p:spPr>
        <p:txBody>
          <a:bodyPr wrap="none" rtlCol="0">
            <a:spAutoFit/>
          </a:bodyPr>
          <a:lstStyle/>
          <a:p>
            <a:r>
              <a:rPr kumimoji="1" lang="zh-CN" altLang="en-US" dirty="0"/>
              <a:t>和上一次一样</a:t>
            </a:r>
            <a:r>
              <a:rPr kumimoji="1" lang="en-US" altLang="zh-CN" dirty="0"/>
              <a:t>,</a:t>
            </a:r>
            <a:r>
              <a:rPr kumimoji="1" lang="zh-CN" altLang="en-US" dirty="0"/>
              <a:t> 我们有</a:t>
            </a:r>
          </a:p>
        </p:txBody>
      </p:sp>
      <p:pic>
        <p:nvPicPr>
          <p:cNvPr id="4" name="Picture 3">
            <a:extLst>
              <a:ext uri="{FF2B5EF4-FFF2-40B4-BE49-F238E27FC236}">
                <a16:creationId xmlns:a16="http://schemas.microsoft.com/office/drawing/2014/main" id="{DF2EE9A6-9C47-1EEB-E94E-C57D9938BDCB}"/>
              </a:ext>
            </a:extLst>
          </p:cNvPr>
          <p:cNvPicPr>
            <a:picLocks noChangeAspect="1"/>
          </p:cNvPicPr>
          <p:nvPr/>
        </p:nvPicPr>
        <p:blipFill>
          <a:blip r:embed="rId2"/>
          <a:stretch>
            <a:fillRect/>
          </a:stretch>
        </p:blipFill>
        <p:spPr>
          <a:xfrm>
            <a:off x="882650" y="1720460"/>
            <a:ext cx="7632700" cy="1016000"/>
          </a:xfrm>
          <a:prstGeom prst="rect">
            <a:avLst/>
          </a:prstGeom>
        </p:spPr>
      </p:pic>
      <p:sp>
        <p:nvSpPr>
          <p:cNvPr id="10" name="TextBox 9">
            <a:extLst>
              <a:ext uri="{FF2B5EF4-FFF2-40B4-BE49-F238E27FC236}">
                <a16:creationId xmlns:a16="http://schemas.microsoft.com/office/drawing/2014/main" id="{1738FD8F-6224-A6A0-6247-135137289156}"/>
              </a:ext>
            </a:extLst>
          </p:cNvPr>
          <p:cNvSpPr txBox="1"/>
          <p:nvPr/>
        </p:nvSpPr>
        <p:spPr>
          <a:xfrm>
            <a:off x="6955314" y="4220787"/>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2" name="TextBox 11">
            <a:extLst>
              <a:ext uri="{FF2B5EF4-FFF2-40B4-BE49-F238E27FC236}">
                <a16:creationId xmlns:a16="http://schemas.microsoft.com/office/drawing/2014/main" id="{FFF19CC6-E2EB-7BAC-C842-E33F38676AAF}"/>
              </a:ext>
            </a:extLst>
          </p:cNvPr>
          <p:cNvSpPr txBox="1"/>
          <p:nvPr/>
        </p:nvSpPr>
        <p:spPr>
          <a:xfrm>
            <a:off x="7910658" y="5353551"/>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mc:Choice xmlns:a14="http://schemas.microsoft.com/office/drawing/2010/main" Requires="a14">
          <p:sp>
            <p:nvSpPr>
              <p:cNvPr id="13" name="Rectangular Callout 12">
                <a:extLst>
                  <a:ext uri="{FF2B5EF4-FFF2-40B4-BE49-F238E27FC236}">
                    <a16:creationId xmlns:a16="http://schemas.microsoft.com/office/drawing/2014/main" id="{4C320197-1AD9-9486-2769-07A0FEB82940}"/>
                  </a:ext>
                </a:extLst>
              </p:cNvPr>
              <p:cNvSpPr/>
              <p:nvPr/>
            </p:nvSpPr>
            <p:spPr>
              <a:xfrm>
                <a:off x="6837528" y="3178997"/>
                <a:ext cx="2057400"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r>
                  <a:rPr kumimoji="1" lang="en-US" altLang="zh-CN" dirty="0"/>
                  <a:t>private</a:t>
                </a:r>
                <a:r>
                  <a:rPr kumimoji="1" lang="zh-CN" altLang="en-US" dirty="0"/>
                  <a:t> </a:t>
                </a:r>
                <a:r>
                  <a:rPr kumimoji="1" lang="en-US" altLang="zh-CN" dirty="0"/>
                  <a:t>key</a:t>
                </a:r>
                <a14:m>
                  <m:oMath xmlns:m="http://schemas.openxmlformats.org/officeDocument/2006/math">
                    <m:r>
                      <a:rPr kumimoji="1" lang="en-US" altLang="zh-CN" b="0" i="1" smtClean="0">
                        <a:latin typeface="Cambria Math" panose="02040503050406030204" pitchFamily="18" charset="0"/>
                      </a:rPr>
                      <m:t>=998244353</m:t>
                    </m:r>
                  </m:oMath>
                </a14:m>
                <a:endParaRPr kumimoji="1" lang="zh-CN" altLang="en-US" dirty="0"/>
              </a:p>
            </p:txBody>
          </p:sp>
        </mc:Choice>
        <mc:Fallback>
          <p:sp>
            <p:nvSpPr>
              <p:cNvPr id="13" name="Rectangular Callout 12">
                <a:extLst>
                  <a:ext uri="{FF2B5EF4-FFF2-40B4-BE49-F238E27FC236}">
                    <a16:creationId xmlns:a16="http://schemas.microsoft.com/office/drawing/2014/main" id="{4C320197-1AD9-9486-2769-07A0FEB82940}"/>
                  </a:ext>
                </a:extLst>
              </p:cNvPr>
              <p:cNvSpPr>
                <a:spLocks noRot="1" noChangeAspect="1" noMove="1" noResize="1" noEditPoints="1" noAdjustHandles="1" noChangeArrowheads="1" noChangeShapeType="1" noTextEdit="1"/>
              </p:cNvSpPr>
              <p:nvPr/>
            </p:nvSpPr>
            <p:spPr>
              <a:xfrm>
                <a:off x="6837528" y="3178997"/>
                <a:ext cx="2057400" cy="624689"/>
              </a:xfrm>
              <a:prstGeom prst="wedgeRectCallout">
                <a:avLst>
                  <a:gd name="adj1" fmla="val -28967"/>
                  <a:gd name="adj2" fmla="val 114934"/>
                </a:avLst>
              </a:prstGeom>
              <a:blipFill>
                <a:blip r:embed="rId3"/>
                <a:stretch>
                  <a:fillRect t="-3571"/>
                </a:stretch>
              </a:blipFill>
            </p:spPr>
            <p:txBody>
              <a:bodyPr/>
              <a:lstStyle/>
              <a:p>
                <a:r>
                  <a:rPr lang="zh-CN" altLang="en-US">
                    <a:noFill/>
                  </a:rPr>
                  <a:t> </a:t>
                </a:r>
              </a:p>
            </p:txBody>
          </p:sp>
        </mc:Fallback>
      </mc:AlternateContent>
      <p:sp>
        <p:nvSpPr>
          <p:cNvPr id="14" name="Rectangular Callout 13">
            <a:extLst>
              <a:ext uri="{FF2B5EF4-FFF2-40B4-BE49-F238E27FC236}">
                <a16:creationId xmlns:a16="http://schemas.microsoft.com/office/drawing/2014/main" id="{0523F386-8EAF-323F-D7D3-8079FB702BA9}"/>
              </a:ext>
            </a:extLst>
          </p:cNvPr>
          <p:cNvSpPr/>
          <p:nvPr/>
        </p:nvSpPr>
        <p:spPr>
          <a:xfrm>
            <a:off x="6837528" y="6083652"/>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5" name="Rectangle 4">
            <a:extLst>
              <a:ext uri="{FF2B5EF4-FFF2-40B4-BE49-F238E27FC236}">
                <a16:creationId xmlns:a16="http://schemas.microsoft.com/office/drawing/2014/main" id="{76AF1429-BC2F-5889-16C7-547F50B9471B}"/>
              </a:ext>
            </a:extLst>
          </p:cNvPr>
          <p:cNvSpPr/>
          <p:nvPr/>
        </p:nvSpPr>
        <p:spPr>
          <a:xfrm>
            <a:off x="3357349" y="3077994"/>
            <a:ext cx="2251881" cy="1644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TextBox 5">
            <a:extLst>
              <a:ext uri="{FF2B5EF4-FFF2-40B4-BE49-F238E27FC236}">
                <a16:creationId xmlns:a16="http://schemas.microsoft.com/office/drawing/2014/main" id="{147ADBEB-77D0-69B7-D9BA-00E837C9C57E}"/>
              </a:ext>
            </a:extLst>
          </p:cNvPr>
          <p:cNvSpPr txBox="1"/>
          <p:nvPr/>
        </p:nvSpPr>
        <p:spPr>
          <a:xfrm>
            <a:off x="3677713" y="3178997"/>
            <a:ext cx="1736373" cy="369332"/>
          </a:xfrm>
          <a:prstGeom prst="rect">
            <a:avLst/>
          </a:prstGeom>
          <a:noFill/>
        </p:spPr>
        <p:txBody>
          <a:bodyPr wrap="none" rtlCol="0">
            <a:spAutoFit/>
          </a:bodyPr>
          <a:lstStyle/>
          <a:p>
            <a:r>
              <a:rPr kumimoji="1" lang="en-US" altLang="zh-CN" dirty="0"/>
              <a:t>Announcement</a:t>
            </a:r>
            <a:endParaRPr kumimoji="1" lang="zh-CN" altLang="en-US" dirty="0"/>
          </a:p>
        </p:txBody>
      </p:sp>
      <p:sp>
        <p:nvSpPr>
          <p:cNvPr id="7" name="TextBox 6">
            <a:extLst>
              <a:ext uri="{FF2B5EF4-FFF2-40B4-BE49-F238E27FC236}">
                <a16:creationId xmlns:a16="http://schemas.microsoft.com/office/drawing/2014/main" id="{8D170DA7-9E6C-8859-E9A2-99793FE13AF5}"/>
              </a:ext>
            </a:extLst>
          </p:cNvPr>
          <p:cNvSpPr txBox="1"/>
          <p:nvPr/>
        </p:nvSpPr>
        <p:spPr>
          <a:xfrm>
            <a:off x="3338468" y="3619020"/>
            <a:ext cx="2262158" cy="369332"/>
          </a:xfrm>
          <a:prstGeom prst="rect">
            <a:avLst/>
          </a:prstGeom>
          <a:noFill/>
        </p:spPr>
        <p:txBody>
          <a:bodyPr wrap="none" rtlCol="0">
            <a:spAutoFit/>
          </a:bodyPr>
          <a:lstStyle/>
          <a:p>
            <a:r>
              <a:rPr kumimoji="1" lang="zh-CN" altLang="en-US" dirty="0"/>
              <a:t>通信的</a:t>
            </a:r>
            <a:r>
              <a:rPr kumimoji="1" lang="en-US" altLang="zh-CN" dirty="0"/>
              <a:t>public</a:t>
            </a:r>
            <a:r>
              <a:rPr kumimoji="1" lang="zh-CN" altLang="en-US" dirty="0"/>
              <a:t> </a:t>
            </a:r>
            <a:r>
              <a:rPr kumimoji="1" lang="en-US" altLang="zh-CN" dirty="0"/>
              <a:t>key</a:t>
            </a:r>
            <a:r>
              <a:rPr kumimoji="1" lang="zh-CN" altLang="en-US" dirty="0"/>
              <a:t>是</a:t>
            </a:r>
            <a:r>
              <a:rPr kumimoji="1" lang="en-US" altLang="zh-CN" dirty="0"/>
              <a:t>:</a:t>
            </a:r>
            <a:r>
              <a:rPr kumimoji="1" lang="zh-CN" altLang="en-US" dirty="0"/>
              <a:t> </a:t>
            </a:r>
          </a:p>
        </p:txBody>
      </p:sp>
      <p:sp>
        <p:nvSpPr>
          <p:cNvPr id="15" name="TextBox 14">
            <a:extLst>
              <a:ext uri="{FF2B5EF4-FFF2-40B4-BE49-F238E27FC236}">
                <a16:creationId xmlns:a16="http://schemas.microsoft.com/office/drawing/2014/main" id="{271E105F-773B-1ED8-2231-9233E96B8C34}"/>
              </a:ext>
            </a:extLst>
          </p:cNvPr>
          <p:cNvSpPr txBox="1"/>
          <p:nvPr/>
        </p:nvSpPr>
        <p:spPr>
          <a:xfrm>
            <a:off x="3877995" y="4036121"/>
            <a:ext cx="1210588" cy="369332"/>
          </a:xfrm>
          <a:prstGeom prst="rect">
            <a:avLst/>
          </a:prstGeom>
          <a:noFill/>
        </p:spPr>
        <p:txBody>
          <a:bodyPr wrap="none" rtlCol="0">
            <a:spAutoFit/>
          </a:bodyPr>
          <a:lstStyle/>
          <a:p>
            <a:r>
              <a:rPr kumimoji="1" lang="en-US" altLang="zh-CN" dirty="0"/>
              <a:t>19260817</a:t>
            </a:r>
            <a:endParaRPr kumimoji="1" lang="zh-CN" altLang="en-US" dirty="0"/>
          </a:p>
        </p:txBody>
      </p:sp>
    </p:spTree>
    <p:extLst>
      <p:ext uri="{BB962C8B-B14F-4D97-AF65-F5344CB8AC3E}">
        <p14:creationId xmlns:p14="http://schemas.microsoft.com/office/powerpoint/2010/main" val="134842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P spid="6" grpId="0"/>
      <p:bldP spid="7"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51</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en-US" altLang="zh-CN" dirty="0"/>
              <a:t>Turing</a:t>
            </a:r>
            <a:r>
              <a:rPr kumimoji="1" lang="zh-CN" altLang="en-US" dirty="0"/>
              <a:t>的密码</a:t>
            </a:r>
            <a:r>
              <a:rPr kumimoji="1" lang="en-US" altLang="zh-CN" dirty="0"/>
              <a:t>(2)</a:t>
            </a:r>
            <a:endParaRPr kumimoji="1" lang="zh-CN" altLang="en-US" dirty="0"/>
          </a:p>
        </p:txBody>
      </p:sp>
      <p:sp>
        <p:nvSpPr>
          <p:cNvPr id="3" name="TextBox 2">
            <a:extLst>
              <a:ext uri="{FF2B5EF4-FFF2-40B4-BE49-F238E27FC236}">
                <a16:creationId xmlns:a16="http://schemas.microsoft.com/office/drawing/2014/main" id="{D49793E7-88A0-1365-0D2B-B75BEFAEF09D}"/>
              </a:ext>
            </a:extLst>
          </p:cNvPr>
          <p:cNvSpPr txBox="1"/>
          <p:nvPr/>
        </p:nvSpPr>
        <p:spPr>
          <a:xfrm>
            <a:off x="859809" y="1351128"/>
            <a:ext cx="2390398" cy="369332"/>
          </a:xfrm>
          <a:prstGeom prst="rect">
            <a:avLst/>
          </a:prstGeom>
          <a:noFill/>
        </p:spPr>
        <p:txBody>
          <a:bodyPr wrap="none" rtlCol="0">
            <a:spAutoFit/>
          </a:bodyPr>
          <a:lstStyle/>
          <a:p>
            <a:r>
              <a:rPr kumimoji="1" lang="zh-CN" altLang="en-US" dirty="0"/>
              <a:t>和上一次一样</a:t>
            </a:r>
            <a:r>
              <a:rPr kumimoji="1" lang="en-US" altLang="zh-CN" dirty="0"/>
              <a:t>,</a:t>
            </a:r>
            <a:r>
              <a:rPr kumimoji="1" lang="zh-CN" altLang="en-US" dirty="0"/>
              <a:t> 我们有</a:t>
            </a:r>
          </a:p>
        </p:txBody>
      </p:sp>
      <p:pic>
        <p:nvPicPr>
          <p:cNvPr id="4" name="Picture 3">
            <a:extLst>
              <a:ext uri="{FF2B5EF4-FFF2-40B4-BE49-F238E27FC236}">
                <a16:creationId xmlns:a16="http://schemas.microsoft.com/office/drawing/2014/main" id="{DF2EE9A6-9C47-1EEB-E94E-C57D9938BDCB}"/>
              </a:ext>
            </a:extLst>
          </p:cNvPr>
          <p:cNvPicPr>
            <a:picLocks noChangeAspect="1"/>
          </p:cNvPicPr>
          <p:nvPr/>
        </p:nvPicPr>
        <p:blipFill>
          <a:blip r:embed="rId2"/>
          <a:stretch>
            <a:fillRect/>
          </a:stretch>
        </p:blipFill>
        <p:spPr>
          <a:xfrm>
            <a:off x="882650" y="1720460"/>
            <a:ext cx="7632700" cy="1016000"/>
          </a:xfrm>
          <a:prstGeom prst="rect">
            <a:avLst/>
          </a:prstGeom>
        </p:spPr>
      </p:pic>
      <p:pic>
        <p:nvPicPr>
          <p:cNvPr id="9" name="Picture 8">
            <a:extLst>
              <a:ext uri="{FF2B5EF4-FFF2-40B4-BE49-F238E27FC236}">
                <a16:creationId xmlns:a16="http://schemas.microsoft.com/office/drawing/2014/main" id="{345EEE99-298D-52CF-280E-8B7D9AE000CB}"/>
              </a:ext>
            </a:extLst>
          </p:cNvPr>
          <p:cNvPicPr>
            <a:picLocks noChangeAspect="1"/>
          </p:cNvPicPr>
          <p:nvPr/>
        </p:nvPicPr>
        <p:blipFill>
          <a:blip r:embed="rId3"/>
          <a:stretch>
            <a:fillRect/>
          </a:stretch>
        </p:blipFill>
        <p:spPr>
          <a:xfrm>
            <a:off x="859809" y="3091505"/>
            <a:ext cx="7772400" cy="1282700"/>
          </a:xfrm>
          <a:prstGeom prst="rect">
            <a:avLst/>
          </a:prstGeom>
        </p:spPr>
      </p:pic>
      <p:pic>
        <p:nvPicPr>
          <p:cNvPr id="11" name="Picture 10">
            <a:extLst>
              <a:ext uri="{FF2B5EF4-FFF2-40B4-BE49-F238E27FC236}">
                <a16:creationId xmlns:a16="http://schemas.microsoft.com/office/drawing/2014/main" id="{136A28DF-37F6-CCBB-0968-68CF37FE96EF}"/>
              </a:ext>
            </a:extLst>
          </p:cNvPr>
          <p:cNvPicPr>
            <a:picLocks noChangeAspect="1"/>
          </p:cNvPicPr>
          <p:nvPr/>
        </p:nvPicPr>
        <p:blipFill>
          <a:blip r:embed="rId4"/>
          <a:stretch>
            <a:fillRect/>
          </a:stretch>
        </p:blipFill>
        <p:spPr>
          <a:xfrm>
            <a:off x="859809" y="4412780"/>
            <a:ext cx="2298700" cy="431800"/>
          </a:xfrm>
          <a:prstGeom prst="rect">
            <a:avLst/>
          </a:prstGeom>
        </p:spPr>
      </p:pic>
      <p:sp>
        <p:nvSpPr>
          <p:cNvPr id="16" name="TextBox 15">
            <a:extLst>
              <a:ext uri="{FF2B5EF4-FFF2-40B4-BE49-F238E27FC236}">
                <a16:creationId xmlns:a16="http://schemas.microsoft.com/office/drawing/2014/main" id="{657F82C8-BEF6-9F01-EA78-386133C752D3}"/>
              </a:ext>
            </a:extLst>
          </p:cNvPr>
          <p:cNvSpPr txBox="1"/>
          <p:nvPr/>
        </p:nvSpPr>
        <p:spPr>
          <a:xfrm>
            <a:off x="859809" y="5254388"/>
            <a:ext cx="5186035" cy="369332"/>
          </a:xfrm>
          <a:prstGeom prst="rect">
            <a:avLst/>
          </a:prstGeom>
          <a:noFill/>
        </p:spPr>
        <p:txBody>
          <a:bodyPr wrap="none" rtlCol="0">
            <a:spAutoFit/>
          </a:bodyPr>
          <a:lstStyle/>
          <a:p>
            <a:r>
              <a:rPr kumimoji="1" lang="zh-CN" altLang="en-US" dirty="0"/>
              <a:t>这时候我们应该如何解</a:t>
            </a:r>
            <a:r>
              <a:rPr kumimoji="1" lang="en-US" altLang="zh-CN" dirty="0"/>
              <a:t>?</a:t>
            </a:r>
            <a:r>
              <a:rPr kumimoji="1" lang="zh-CN" altLang="en-US" dirty="0"/>
              <a:t> 总不能除出来是分数吧</a:t>
            </a:r>
            <a:r>
              <a:rPr kumimoji="1" lang="en-US" altLang="zh-CN" dirty="0"/>
              <a:t>…</a:t>
            </a:r>
            <a:endParaRPr kumimoji="1" lang="zh-CN" altLang="en-US" dirty="0"/>
          </a:p>
        </p:txBody>
      </p:sp>
    </p:spTree>
    <p:extLst>
      <p:ext uri="{BB962C8B-B14F-4D97-AF65-F5344CB8AC3E}">
        <p14:creationId xmlns:p14="http://schemas.microsoft.com/office/powerpoint/2010/main" val="2198251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52</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4BEB560F-7C0A-B438-8DB4-C42914E0EB30}"/>
              </a:ext>
            </a:extLst>
          </p:cNvPr>
          <p:cNvSpPr txBox="1"/>
          <p:nvPr/>
        </p:nvSpPr>
        <p:spPr>
          <a:xfrm>
            <a:off x="832513" y="1528549"/>
            <a:ext cx="2852063" cy="369332"/>
          </a:xfrm>
          <a:prstGeom prst="rect">
            <a:avLst/>
          </a:prstGeom>
          <a:noFill/>
        </p:spPr>
        <p:txBody>
          <a:bodyPr wrap="none" rtlCol="0">
            <a:spAutoFit/>
          </a:bodyPr>
          <a:lstStyle/>
          <a:p>
            <a:r>
              <a:rPr kumimoji="1" lang="zh-CN" altLang="en-US" dirty="0"/>
              <a:t>在平常的代数里面</a:t>
            </a:r>
            <a:r>
              <a:rPr kumimoji="1" lang="en-US" altLang="zh-CN" dirty="0"/>
              <a:t>,</a:t>
            </a:r>
            <a:r>
              <a:rPr kumimoji="1" lang="zh-CN" altLang="en-US" dirty="0"/>
              <a:t> 我们有</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D585C79-D927-56C1-0689-93315150AE85}"/>
                  </a:ext>
                </a:extLst>
              </p:cNvPr>
              <p:cNvSpPr txBox="1"/>
              <p:nvPr/>
            </p:nvSpPr>
            <p:spPr>
              <a:xfrm>
                <a:off x="3672651" y="2044712"/>
                <a:ext cx="179869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𝑎𝑏</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𝑏𝑐</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≠0)</m:t>
                      </m:r>
                    </m:oMath>
                  </m:oMathPara>
                </a14:m>
                <a:endParaRPr kumimoji="1" lang="zh-CN" altLang="en-US" dirty="0"/>
              </a:p>
            </p:txBody>
          </p:sp>
        </mc:Choice>
        <mc:Fallback>
          <p:sp>
            <p:nvSpPr>
              <p:cNvPr id="5" name="TextBox 4">
                <a:extLst>
                  <a:ext uri="{FF2B5EF4-FFF2-40B4-BE49-F238E27FC236}">
                    <a16:creationId xmlns:a16="http://schemas.microsoft.com/office/drawing/2014/main" id="{4D585C79-D927-56C1-0689-93315150AE85}"/>
                  </a:ext>
                </a:extLst>
              </p:cNvPr>
              <p:cNvSpPr txBox="1">
                <a:spLocks noRot="1" noChangeAspect="1" noMove="1" noResize="1" noEditPoints="1" noAdjustHandles="1" noChangeArrowheads="1" noChangeShapeType="1" noTextEdit="1"/>
              </p:cNvSpPr>
              <p:nvPr/>
            </p:nvSpPr>
            <p:spPr>
              <a:xfrm>
                <a:off x="3672651" y="2044712"/>
                <a:ext cx="1798698" cy="369332"/>
              </a:xfrm>
              <a:prstGeom prst="rect">
                <a:avLst/>
              </a:prstGeom>
              <a:blipFill>
                <a:blip r:embed="rId2"/>
                <a:stretch>
                  <a:fillRect b="-16129"/>
                </a:stretch>
              </a:blipFill>
            </p:spPr>
            <p:txBody>
              <a:bodyPr/>
              <a:lstStyle/>
              <a:p>
                <a:r>
                  <a:rPr lang="zh-CN" altLang="en-US">
                    <a:noFill/>
                  </a:rPr>
                  <a:t> </a:t>
                </a:r>
              </a:p>
            </p:txBody>
          </p:sp>
        </mc:Fallback>
      </mc:AlternateContent>
      <p:cxnSp>
        <p:nvCxnSpPr>
          <p:cNvPr id="7" name="Straight Connector 6">
            <a:extLst>
              <a:ext uri="{FF2B5EF4-FFF2-40B4-BE49-F238E27FC236}">
                <a16:creationId xmlns:a16="http://schemas.microsoft.com/office/drawing/2014/main" id="{2C9A0D6B-4C3A-C255-82EC-8ADBA068FA40}"/>
              </a:ext>
            </a:extLst>
          </p:cNvPr>
          <p:cNvCxnSpPr/>
          <p:nvPr/>
        </p:nvCxnSpPr>
        <p:spPr>
          <a:xfrm>
            <a:off x="3944204" y="2044712"/>
            <a:ext cx="109182" cy="3693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8AE771-FDCB-CB40-FE01-6E79B052D30E}"/>
              </a:ext>
            </a:extLst>
          </p:cNvPr>
          <p:cNvCxnSpPr/>
          <p:nvPr/>
        </p:nvCxnSpPr>
        <p:spPr>
          <a:xfrm>
            <a:off x="4367285" y="2044712"/>
            <a:ext cx="109182" cy="3693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FB851F7-D6E6-CD8D-561A-7953A082AA0A}"/>
              </a:ext>
            </a:extLst>
          </p:cNvPr>
          <p:cNvPicPr>
            <a:picLocks noChangeAspect="1"/>
          </p:cNvPicPr>
          <p:nvPr/>
        </p:nvPicPr>
        <p:blipFill>
          <a:blip r:embed="rId3"/>
          <a:stretch>
            <a:fillRect/>
          </a:stretch>
        </p:blipFill>
        <p:spPr>
          <a:xfrm>
            <a:off x="1295307" y="3458866"/>
            <a:ext cx="7099300" cy="1066800"/>
          </a:xfrm>
          <a:prstGeom prst="rect">
            <a:avLst/>
          </a:prstGeom>
        </p:spPr>
      </p:pic>
      <p:sp>
        <p:nvSpPr>
          <p:cNvPr id="10" name="TextBox 9">
            <a:extLst>
              <a:ext uri="{FF2B5EF4-FFF2-40B4-BE49-F238E27FC236}">
                <a16:creationId xmlns:a16="http://schemas.microsoft.com/office/drawing/2014/main" id="{8E1DB60E-44A6-D149-8952-4EF0DE553375}"/>
              </a:ext>
            </a:extLst>
          </p:cNvPr>
          <p:cNvSpPr txBox="1"/>
          <p:nvPr/>
        </p:nvSpPr>
        <p:spPr>
          <a:xfrm>
            <a:off x="955343" y="3029803"/>
            <a:ext cx="1595309" cy="369332"/>
          </a:xfrm>
          <a:prstGeom prst="rect">
            <a:avLst/>
          </a:prstGeom>
          <a:noFill/>
        </p:spPr>
        <p:txBody>
          <a:bodyPr wrap="none" rtlCol="0">
            <a:spAutoFit/>
          </a:bodyPr>
          <a:lstStyle/>
          <a:p>
            <a:r>
              <a:rPr kumimoji="1" lang="en-US" altLang="zh-CN" dirty="0"/>
              <a:t>1.</a:t>
            </a:r>
            <a:r>
              <a:rPr kumimoji="1" lang="zh-CN" altLang="en-US" dirty="0"/>
              <a:t> 乘法的逆元</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6DEFC9D-DF2F-B785-2ACA-A7739DCBBC8C}"/>
                  </a:ext>
                </a:extLst>
              </p:cNvPr>
              <p:cNvSpPr txBox="1"/>
              <p:nvPr/>
            </p:nvSpPr>
            <p:spPr>
              <a:xfrm>
                <a:off x="1460310" y="4804012"/>
                <a:ext cx="2875274" cy="369332"/>
              </a:xfrm>
              <a:prstGeom prst="rect">
                <a:avLst/>
              </a:prstGeom>
              <a:noFill/>
            </p:spPr>
            <p:txBody>
              <a:bodyPr wrap="none" rtlCol="0">
                <a:spAutoFit/>
              </a:bodyPr>
              <a:lstStyle/>
              <a:p>
                <a:r>
                  <a:rPr kumimoji="1" lang="zh-CN" altLang="en-US" dirty="0"/>
                  <a:t>在</a:t>
                </a:r>
                <a14:m>
                  <m:oMath xmlns:m="http://schemas.openxmlformats.org/officeDocument/2006/math">
                    <m:r>
                      <m:rPr>
                        <m:sty m:val="p"/>
                      </m:rPr>
                      <a:rPr kumimoji="1" lang="en-US" altLang="zh-CN" i="1" dirty="0">
                        <a:latin typeface="Cambria Math" panose="02040503050406030204" pitchFamily="18" charset="0"/>
                      </a:rPr>
                      <m:t>Z</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𝑛</m:t>
                    </m:r>
                    <m:r>
                      <a:rPr kumimoji="1" lang="en-US" altLang="zh-CN" b="0" i="1" dirty="0" smtClean="0">
                        <a:latin typeface="Cambria Math" panose="02040503050406030204" pitchFamily="18" charset="0"/>
                      </a:rPr>
                      <m:t>]</m:t>
                    </m:r>
                  </m:oMath>
                </a14:m>
                <a:r>
                  <a:rPr kumimoji="1" lang="zh-CN" altLang="en-US" dirty="0"/>
                  <a:t>的情况下表现如何</a:t>
                </a:r>
                <a:r>
                  <a:rPr kumimoji="1" lang="en-US" altLang="zh-CN" dirty="0"/>
                  <a:t>?</a:t>
                </a:r>
                <a:r>
                  <a:rPr kumimoji="1" lang="zh-CN" altLang="en-US" dirty="0"/>
                  <a:t> </a:t>
                </a:r>
              </a:p>
            </p:txBody>
          </p:sp>
        </mc:Choice>
        <mc:Fallback>
          <p:sp>
            <p:nvSpPr>
              <p:cNvPr id="11" name="TextBox 10">
                <a:extLst>
                  <a:ext uri="{FF2B5EF4-FFF2-40B4-BE49-F238E27FC236}">
                    <a16:creationId xmlns:a16="http://schemas.microsoft.com/office/drawing/2014/main" id="{66DEFC9D-DF2F-B785-2ACA-A7739DCBBC8C}"/>
                  </a:ext>
                </a:extLst>
              </p:cNvPr>
              <p:cNvSpPr txBox="1">
                <a:spLocks noRot="1" noChangeAspect="1" noMove="1" noResize="1" noEditPoints="1" noAdjustHandles="1" noChangeArrowheads="1" noChangeShapeType="1" noTextEdit="1"/>
              </p:cNvSpPr>
              <p:nvPr/>
            </p:nvSpPr>
            <p:spPr>
              <a:xfrm>
                <a:off x="1460310" y="4804012"/>
                <a:ext cx="2875274" cy="369332"/>
              </a:xfrm>
              <a:prstGeom prst="rect">
                <a:avLst/>
              </a:prstGeom>
              <a:blipFill>
                <a:blip r:embed="rId4"/>
                <a:stretch>
                  <a:fillRect l="-2203" t="-10000" b="-26667"/>
                </a:stretch>
              </a:blipFill>
            </p:spPr>
            <p:txBody>
              <a:bodyPr/>
              <a:lstStyle/>
              <a:p>
                <a:r>
                  <a:rPr lang="zh-CN" altLang="en-US">
                    <a:noFill/>
                  </a:rPr>
                  <a:t> </a:t>
                </a:r>
              </a:p>
            </p:txBody>
          </p:sp>
        </mc:Fallback>
      </mc:AlternateContent>
      <p:pic>
        <p:nvPicPr>
          <p:cNvPr id="12" name="Picture 11">
            <a:extLst>
              <a:ext uri="{FF2B5EF4-FFF2-40B4-BE49-F238E27FC236}">
                <a16:creationId xmlns:a16="http://schemas.microsoft.com/office/drawing/2014/main" id="{75A9A77C-02E6-3DA8-34D1-3A8ED3E244CC}"/>
              </a:ext>
            </a:extLst>
          </p:cNvPr>
          <p:cNvPicPr>
            <a:picLocks noChangeAspect="1"/>
          </p:cNvPicPr>
          <p:nvPr/>
        </p:nvPicPr>
        <p:blipFill>
          <a:blip r:embed="rId5"/>
          <a:stretch>
            <a:fillRect/>
          </a:stretch>
        </p:blipFill>
        <p:spPr>
          <a:xfrm>
            <a:off x="1940256" y="5240288"/>
            <a:ext cx="1524000" cy="330200"/>
          </a:xfrm>
          <a:prstGeom prst="rect">
            <a:avLst/>
          </a:prstGeom>
        </p:spPr>
      </p:pic>
      <p:pic>
        <p:nvPicPr>
          <p:cNvPr id="13" name="Picture 12">
            <a:extLst>
              <a:ext uri="{FF2B5EF4-FFF2-40B4-BE49-F238E27FC236}">
                <a16:creationId xmlns:a16="http://schemas.microsoft.com/office/drawing/2014/main" id="{021F591A-FB80-BF78-D4D3-647B24C7DD29}"/>
              </a:ext>
            </a:extLst>
          </p:cNvPr>
          <p:cNvPicPr>
            <a:picLocks noChangeAspect="1"/>
          </p:cNvPicPr>
          <p:nvPr/>
        </p:nvPicPr>
        <p:blipFill>
          <a:blip r:embed="rId6"/>
          <a:stretch>
            <a:fillRect/>
          </a:stretch>
        </p:blipFill>
        <p:spPr>
          <a:xfrm>
            <a:off x="2550652" y="5896151"/>
            <a:ext cx="279400" cy="381000"/>
          </a:xfrm>
          <a:prstGeom prst="rect">
            <a:avLst/>
          </a:prstGeom>
        </p:spPr>
      </p:pic>
      <p:pic>
        <p:nvPicPr>
          <p:cNvPr id="14" name="Picture 13">
            <a:extLst>
              <a:ext uri="{FF2B5EF4-FFF2-40B4-BE49-F238E27FC236}">
                <a16:creationId xmlns:a16="http://schemas.microsoft.com/office/drawing/2014/main" id="{DB25B81E-6F04-6BDB-DDD6-00F343E539CF}"/>
              </a:ext>
            </a:extLst>
          </p:cNvPr>
          <p:cNvPicPr>
            <a:picLocks noChangeAspect="1"/>
          </p:cNvPicPr>
          <p:nvPr/>
        </p:nvPicPr>
        <p:blipFill>
          <a:blip r:embed="rId7"/>
          <a:stretch>
            <a:fillRect/>
          </a:stretch>
        </p:blipFill>
        <p:spPr>
          <a:xfrm>
            <a:off x="6466576" y="5240288"/>
            <a:ext cx="660400" cy="317500"/>
          </a:xfrm>
          <a:prstGeom prst="rect">
            <a:avLst/>
          </a:prstGeom>
        </p:spPr>
      </p:pic>
      <p:pic>
        <p:nvPicPr>
          <p:cNvPr id="15" name="Picture 14">
            <a:extLst>
              <a:ext uri="{FF2B5EF4-FFF2-40B4-BE49-F238E27FC236}">
                <a16:creationId xmlns:a16="http://schemas.microsoft.com/office/drawing/2014/main" id="{198A95D9-7B44-56C1-3583-9C269383BC2F}"/>
              </a:ext>
            </a:extLst>
          </p:cNvPr>
          <p:cNvPicPr>
            <a:picLocks noChangeAspect="1"/>
          </p:cNvPicPr>
          <p:nvPr/>
        </p:nvPicPr>
        <p:blipFill>
          <a:blip r:embed="rId8"/>
          <a:stretch>
            <a:fillRect/>
          </a:stretch>
        </p:blipFill>
        <p:spPr>
          <a:xfrm>
            <a:off x="3821297" y="5927901"/>
            <a:ext cx="749300" cy="406400"/>
          </a:xfrm>
          <a:prstGeom prst="rect">
            <a:avLst/>
          </a:prstGeom>
        </p:spPr>
      </p:pic>
      <p:pic>
        <p:nvPicPr>
          <p:cNvPr id="16" name="Picture 15">
            <a:extLst>
              <a:ext uri="{FF2B5EF4-FFF2-40B4-BE49-F238E27FC236}">
                <a16:creationId xmlns:a16="http://schemas.microsoft.com/office/drawing/2014/main" id="{1547A45D-B8AE-95D5-00E1-3560FEE10B62}"/>
              </a:ext>
            </a:extLst>
          </p:cNvPr>
          <p:cNvPicPr>
            <a:picLocks noChangeAspect="1"/>
          </p:cNvPicPr>
          <p:nvPr/>
        </p:nvPicPr>
        <p:blipFill>
          <a:blip r:embed="rId9"/>
          <a:stretch>
            <a:fillRect/>
          </a:stretch>
        </p:blipFill>
        <p:spPr>
          <a:xfrm>
            <a:off x="3541595" y="5240288"/>
            <a:ext cx="914400" cy="317500"/>
          </a:xfrm>
          <a:prstGeom prst="rect">
            <a:avLst/>
          </a:prstGeom>
        </p:spPr>
      </p:pic>
      <p:pic>
        <p:nvPicPr>
          <p:cNvPr id="17" name="Picture 16">
            <a:extLst>
              <a:ext uri="{FF2B5EF4-FFF2-40B4-BE49-F238E27FC236}">
                <a16:creationId xmlns:a16="http://schemas.microsoft.com/office/drawing/2014/main" id="{60580C9C-CEE0-4220-6EBF-9FDB0DF7C1DD}"/>
              </a:ext>
            </a:extLst>
          </p:cNvPr>
          <p:cNvPicPr>
            <a:picLocks noChangeAspect="1"/>
          </p:cNvPicPr>
          <p:nvPr/>
        </p:nvPicPr>
        <p:blipFill>
          <a:blip r:embed="rId10"/>
          <a:stretch>
            <a:fillRect/>
          </a:stretch>
        </p:blipFill>
        <p:spPr>
          <a:xfrm>
            <a:off x="2897947" y="5927901"/>
            <a:ext cx="533400" cy="317500"/>
          </a:xfrm>
          <a:prstGeom prst="rect">
            <a:avLst/>
          </a:prstGeom>
        </p:spPr>
      </p:pic>
      <p:pic>
        <p:nvPicPr>
          <p:cNvPr id="18" name="Picture 17">
            <a:extLst>
              <a:ext uri="{FF2B5EF4-FFF2-40B4-BE49-F238E27FC236}">
                <a16:creationId xmlns:a16="http://schemas.microsoft.com/office/drawing/2014/main" id="{7C437953-E172-4841-77CB-3697FF42A7B1}"/>
              </a:ext>
            </a:extLst>
          </p:cNvPr>
          <p:cNvPicPr>
            <a:picLocks noChangeAspect="1"/>
          </p:cNvPicPr>
          <p:nvPr/>
        </p:nvPicPr>
        <p:blipFill>
          <a:blip r:embed="rId11"/>
          <a:stretch>
            <a:fillRect/>
          </a:stretch>
        </p:blipFill>
        <p:spPr>
          <a:xfrm>
            <a:off x="4421876" y="5240288"/>
            <a:ext cx="2044700" cy="317500"/>
          </a:xfrm>
          <a:prstGeom prst="rect">
            <a:avLst/>
          </a:prstGeom>
        </p:spPr>
      </p:pic>
      <p:sp>
        <p:nvSpPr>
          <p:cNvPr id="19" name="TextBox 18">
            <a:extLst>
              <a:ext uri="{FF2B5EF4-FFF2-40B4-BE49-F238E27FC236}">
                <a16:creationId xmlns:a16="http://schemas.microsoft.com/office/drawing/2014/main" id="{6A289AF6-F412-0450-9259-659F2D38CB89}"/>
              </a:ext>
            </a:extLst>
          </p:cNvPr>
          <p:cNvSpPr txBox="1"/>
          <p:nvPr/>
        </p:nvSpPr>
        <p:spPr>
          <a:xfrm>
            <a:off x="3434996" y="5927901"/>
            <a:ext cx="312906" cy="369332"/>
          </a:xfrm>
          <a:prstGeom prst="rect">
            <a:avLst/>
          </a:prstGeom>
          <a:noFill/>
        </p:spPr>
        <p:txBody>
          <a:bodyPr wrap="none" rtlCol="0">
            <a:spAutoFit/>
          </a:bodyPr>
          <a:lstStyle/>
          <a:p>
            <a:r>
              <a:rPr kumimoji="1" lang="en-US" altLang="zh-CN" dirty="0"/>
              <a:t>1</a:t>
            </a:r>
            <a:endParaRPr kumimoji="1" lang="zh-CN" altLang="en-US" dirty="0"/>
          </a:p>
        </p:txBody>
      </p:sp>
    </p:spTree>
    <p:extLst>
      <p:ext uri="{BB962C8B-B14F-4D97-AF65-F5344CB8AC3E}">
        <p14:creationId xmlns:p14="http://schemas.microsoft.com/office/powerpoint/2010/main" val="239145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53</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pic>
        <p:nvPicPr>
          <p:cNvPr id="9" name="Picture 8">
            <a:extLst>
              <a:ext uri="{FF2B5EF4-FFF2-40B4-BE49-F238E27FC236}">
                <a16:creationId xmlns:a16="http://schemas.microsoft.com/office/drawing/2014/main" id="{4FB851F7-D6E6-CD8D-561A-7953A082AA0A}"/>
              </a:ext>
            </a:extLst>
          </p:cNvPr>
          <p:cNvPicPr>
            <a:picLocks noChangeAspect="1"/>
          </p:cNvPicPr>
          <p:nvPr/>
        </p:nvPicPr>
        <p:blipFill>
          <a:blip r:embed="rId2"/>
          <a:stretch>
            <a:fillRect/>
          </a:stretch>
        </p:blipFill>
        <p:spPr>
          <a:xfrm>
            <a:off x="1104238" y="1488828"/>
            <a:ext cx="7099300" cy="1066800"/>
          </a:xfrm>
          <a:prstGeom prst="rect">
            <a:avLst/>
          </a:prstGeom>
        </p:spPr>
      </p:pic>
      <p:sp>
        <p:nvSpPr>
          <p:cNvPr id="10" name="TextBox 9">
            <a:extLst>
              <a:ext uri="{FF2B5EF4-FFF2-40B4-BE49-F238E27FC236}">
                <a16:creationId xmlns:a16="http://schemas.microsoft.com/office/drawing/2014/main" id="{8E1DB60E-44A6-D149-8952-4EF0DE553375}"/>
              </a:ext>
            </a:extLst>
          </p:cNvPr>
          <p:cNvSpPr txBox="1"/>
          <p:nvPr/>
        </p:nvSpPr>
        <p:spPr>
          <a:xfrm>
            <a:off x="764274" y="1059765"/>
            <a:ext cx="1595309" cy="369332"/>
          </a:xfrm>
          <a:prstGeom prst="rect">
            <a:avLst/>
          </a:prstGeom>
          <a:noFill/>
        </p:spPr>
        <p:txBody>
          <a:bodyPr wrap="none" rtlCol="0">
            <a:spAutoFit/>
          </a:bodyPr>
          <a:lstStyle/>
          <a:p>
            <a:r>
              <a:rPr kumimoji="1" lang="en-US" altLang="zh-CN" dirty="0"/>
              <a:t>1.</a:t>
            </a:r>
            <a:r>
              <a:rPr kumimoji="1" lang="zh-CN" altLang="en-US" dirty="0"/>
              <a:t> 乘法的逆元</a:t>
            </a:r>
          </a:p>
        </p:txBody>
      </p:sp>
      <p:sp>
        <p:nvSpPr>
          <p:cNvPr id="6" name="TextBox 5">
            <a:extLst>
              <a:ext uri="{FF2B5EF4-FFF2-40B4-BE49-F238E27FC236}">
                <a16:creationId xmlns:a16="http://schemas.microsoft.com/office/drawing/2014/main" id="{57786DED-C571-990A-CE9F-558032D21860}"/>
              </a:ext>
            </a:extLst>
          </p:cNvPr>
          <p:cNvSpPr txBox="1"/>
          <p:nvPr/>
        </p:nvSpPr>
        <p:spPr>
          <a:xfrm>
            <a:off x="1104238" y="2729030"/>
            <a:ext cx="2100255" cy="369332"/>
          </a:xfrm>
          <a:prstGeom prst="rect">
            <a:avLst/>
          </a:prstGeom>
          <a:noFill/>
        </p:spPr>
        <p:txBody>
          <a:bodyPr wrap="none" rtlCol="0">
            <a:spAutoFit/>
          </a:bodyPr>
          <a:lstStyle/>
          <a:p>
            <a:r>
              <a:rPr kumimoji="1" lang="zh-CN" altLang="en-US" dirty="0"/>
              <a:t>但是也不总是存在</a:t>
            </a:r>
          </a:p>
        </p:txBody>
      </p:sp>
      <p:pic>
        <p:nvPicPr>
          <p:cNvPr id="20" name="Picture 19">
            <a:extLst>
              <a:ext uri="{FF2B5EF4-FFF2-40B4-BE49-F238E27FC236}">
                <a16:creationId xmlns:a16="http://schemas.microsoft.com/office/drawing/2014/main" id="{BF460687-2CF6-67FB-81AF-575EAA50EA56}"/>
              </a:ext>
            </a:extLst>
          </p:cNvPr>
          <p:cNvPicPr>
            <a:picLocks noChangeAspect="1"/>
          </p:cNvPicPr>
          <p:nvPr/>
        </p:nvPicPr>
        <p:blipFill rotWithShape="1">
          <a:blip r:embed="rId3"/>
          <a:srcRect b="6731"/>
          <a:stretch/>
        </p:blipFill>
        <p:spPr>
          <a:xfrm>
            <a:off x="776974" y="3098362"/>
            <a:ext cx="7874000" cy="3174499"/>
          </a:xfrm>
          <a:prstGeom prst="rect">
            <a:avLst/>
          </a:prstGeom>
        </p:spPr>
      </p:pic>
    </p:spTree>
    <p:extLst>
      <p:ext uri="{BB962C8B-B14F-4D97-AF65-F5344CB8AC3E}">
        <p14:creationId xmlns:p14="http://schemas.microsoft.com/office/powerpoint/2010/main" val="327510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2"/>
          <a:stretch>
            <a:fillRect/>
          </a:stretch>
        </p:blipFill>
        <p:spPr>
          <a:xfrm>
            <a:off x="1030215" y="155943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3"/>
          <a:stretch>
            <a:fillRect/>
          </a:stretch>
        </p:blipFill>
        <p:spPr>
          <a:xfrm>
            <a:off x="1030215" y="213867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1030215" y="318459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1030215" y="3184591"/>
                <a:ext cx="3850862" cy="369332"/>
              </a:xfrm>
              <a:prstGeom prst="rect">
                <a:avLst/>
              </a:prstGeom>
              <a:blipFill>
                <a:blip r:embed="rId4"/>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77172" y="1691732"/>
            <a:ext cx="1355464"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197576"/>
            <a:ext cx="2405518" cy="1342663"/>
            <a:chOff x="628652" y="2280213"/>
            <a:chExt cx="5543020" cy="1342663"/>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4" y="2761005"/>
              <a:ext cx="5270298" cy="646331"/>
            </a:xfrm>
            <a:prstGeom prst="rect">
              <a:avLst/>
            </a:prstGeom>
            <a:noFill/>
          </p:spPr>
          <p:txBody>
            <a:bodyPr wrap="square">
              <a:spAutoFit/>
            </a:bodyPr>
            <a:lstStyle/>
            <a:p>
              <a:r>
                <a:rPr kumimoji="1" lang="en-US" altLang="zh-CN" dirty="0"/>
                <a:t>linear</a:t>
              </a:r>
              <a:r>
                <a:rPr kumimoji="1" lang="zh-CN" altLang="en-US" dirty="0"/>
                <a:t> 线性</a:t>
              </a:r>
              <a:endParaRPr kumimoji="1" lang="en-US" altLang="zh-CN" dirty="0"/>
            </a:p>
            <a:p>
              <a:r>
                <a:rPr kumimoji="1" lang="en-US" altLang="zh-CN" dirty="0"/>
                <a:t>combination</a:t>
              </a:r>
              <a:r>
                <a:rPr kumimoji="1" lang="zh-CN" altLang="en-US" dirty="0"/>
                <a:t> 组合</a:t>
              </a:r>
            </a:p>
          </p:txBody>
        </p:sp>
      </p:grpSp>
      <p:pic>
        <p:nvPicPr>
          <p:cNvPr id="4" name="Picture 3">
            <a:extLst>
              <a:ext uri="{FF2B5EF4-FFF2-40B4-BE49-F238E27FC236}">
                <a16:creationId xmlns:a16="http://schemas.microsoft.com/office/drawing/2014/main" id="{E98C139A-FAC6-9137-58C9-E9B6FF08C4EF}"/>
              </a:ext>
            </a:extLst>
          </p:cNvPr>
          <p:cNvPicPr>
            <a:picLocks noChangeAspect="1"/>
          </p:cNvPicPr>
          <p:nvPr/>
        </p:nvPicPr>
        <p:blipFill>
          <a:blip r:embed="rId5"/>
          <a:stretch>
            <a:fillRect/>
          </a:stretch>
        </p:blipFill>
        <p:spPr>
          <a:xfrm>
            <a:off x="1016437" y="3786366"/>
            <a:ext cx="6743700" cy="1295400"/>
          </a:xfrm>
          <a:prstGeom prst="rect">
            <a:avLst/>
          </a:prstGeom>
        </p:spPr>
      </p:pic>
    </p:spTree>
    <p:extLst>
      <p:ext uri="{BB962C8B-B14F-4D97-AF65-F5344CB8AC3E}">
        <p14:creationId xmlns:p14="http://schemas.microsoft.com/office/powerpoint/2010/main" val="29953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1364476" cy="369332"/>
          </a:xfrm>
          <a:prstGeom prst="rect">
            <a:avLst/>
          </a:prstGeom>
          <a:noFill/>
        </p:spPr>
        <p:txBody>
          <a:bodyPr wrap="none" rtlCol="0">
            <a:spAutoFit/>
          </a:bodyPr>
          <a:lstStyle/>
          <a:p>
            <a:r>
              <a:rPr kumimoji="1" lang="en-US" altLang="zh-CN" dirty="0"/>
              <a:t>3.</a:t>
            </a:r>
            <a:r>
              <a:rPr kumimoji="1" lang="zh-CN" altLang="en-US" dirty="0"/>
              <a:t> 整除定理</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245969"/>
            <a:ext cx="2861593" cy="1883738"/>
            <a:chOff x="628652" y="2280213"/>
            <a:chExt cx="6593951" cy="1883738"/>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241706"/>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1" y="2686623"/>
              <a:ext cx="6377652" cy="1477328"/>
            </a:xfrm>
            <a:prstGeom prst="rect">
              <a:avLst/>
            </a:prstGeom>
            <a:noFill/>
          </p:spPr>
          <p:txBody>
            <a:bodyPr wrap="square">
              <a:spAutoFit/>
            </a:bodyPr>
            <a:lstStyle/>
            <a:p>
              <a:r>
                <a:rPr kumimoji="1" lang="en-US" altLang="zh-CN" dirty="0"/>
                <a:t>integer</a:t>
              </a:r>
              <a:r>
                <a:rPr kumimoji="1" lang="zh-CN" altLang="en-US" dirty="0"/>
                <a:t> 整数</a:t>
              </a:r>
              <a:endParaRPr kumimoji="1" lang="en-US" altLang="zh-CN" dirty="0"/>
            </a:p>
            <a:p>
              <a:r>
                <a:rPr kumimoji="1" lang="zh-CN" altLang="en-US" dirty="0"/>
                <a:t>商 </a:t>
              </a:r>
              <a:r>
                <a:rPr kumimoji="1" lang="en-US" altLang="zh-CN" dirty="0"/>
                <a:t> quotient</a:t>
              </a:r>
            </a:p>
            <a:p>
              <a:r>
                <a:rPr kumimoji="1" lang="zh-CN" altLang="en-US" dirty="0"/>
                <a:t>余数 </a:t>
              </a:r>
              <a:r>
                <a:rPr kumimoji="1" lang="en-US" altLang="zh-CN" dirty="0"/>
                <a:t> remainder</a:t>
              </a:r>
            </a:p>
            <a:p>
              <a:endParaRPr kumimoji="1" lang="en-US" altLang="zh-CN" dirty="0"/>
            </a:p>
            <a:p>
              <a:endParaRPr kumimoji="1" lang="en-US" altLang="zh-CN" dirty="0"/>
            </a:p>
          </p:txBody>
        </p:sp>
      </p:grpSp>
      <p:pic>
        <p:nvPicPr>
          <p:cNvPr id="5" name="Picture 4">
            <a:extLst>
              <a:ext uri="{FF2B5EF4-FFF2-40B4-BE49-F238E27FC236}">
                <a16:creationId xmlns:a16="http://schemas.microsoft.com/office/drawing/2014/main" id="{6E193B6D-E458-25C9-058A-15C9AC78670C}"/>
              </a:ext>
            </a:extLst>
          </p:cNvPr>
          <p:cNvPicPr>
            <a:picLocks noChangeAspect="1"/>
          </p:cNvPicPr>
          <p:nvPr/>
        </p:nvPicPr>
        <p:blipFill>
          <a:blip r:embed="rId2"/>
          <a:stretch>
            <a:fillRect/>
          </a:stretch>
        </p:blipFill>
        <p:spPr>
          <a:xfrm>
            <a:off x="902137" y="1796302"/>
            <a:ext cx="6858000" cy="1104900"/>
          </a:xfrm>
          <a:prstGeom prst="rect">
            <a:avLst/>
          </a:prstGeom>
        </p:spPr>
      </p:pic>
      <p:sp>
        <p:nvSpPr>
          <p:cNvPr id="11" name="Cloud Callout 10">
            <a:extLst>
              <a:ext uri="{FF2B5EF4-FFF2-40B4-BE49-F238E27FC236}">
                <a16:creationId xmlns:a16="http://schemas.microsoft.com/office/drawing/2014/main" id="{4089014F-E9B3-2252-2CAD-5CFA1D0D7C9A}"/>
              </a:ext>
            </a:extLst>
          </p:cNvPr>
          <p:cNvSpPr/>
          <p:nvPr/>
        </p:nvSpPr>
        <p:spPr>
          <a:xfrm>
            <a:off x="4025039" y="1175737"/>
            <a:ext cx="1708786"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这个很像我们小学学的东西</a:t>
            </a:r>
          </a:p>
        </p:txBody>
      </p:sp>
      <p:sp>
        <p:nvSpPr>
          <p:cNvPr id="17" name="Cloud Callout 16">
            <a:extLst>
              <a:ext uri="{FF2B5EF4-FFF2-40B4-BE49-F238E27FC236}">
                <a16:creationId xmlns:a16="http://schemas.microsoft.com/office/drawing/2014/main" id="{D554A5CB-519F-F82F-04A2-CF6B2F141E6F}"/>
              </a:ext>
            </a:extLst>
          </p:cNvPr>
          <p:cNvSpPr/>
          <p:nvPr/>
        </p:nvSpPr>
        <p:spPr>
          <a:xfrm>
            <a:off x="2975497" y="2901202"/>
            <a:ext cx="1355464" cy="624454"/>
          </a:xfrm>
          <a:prstGeom prst="cloudCallout">
            <a:avLst>
              <a:gd name="adj1" fmla="val -13491"/>
              <a:gd name="adj2" fmla="val -73125"/>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商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a:t>
            </a:r>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quotient</a:t>
            </a:r>
          </a:p>
        </p:txBody>
      </p:sp>
      <p:sp>
        <p:nvSpPr>
          <p:cNvPr id="18" name="Cloud Callout 17">
            <a:extLst>
              <a:ext uri="{FF2B5EF4-FFF2-40B4-BE49-F238E27FC236}">
                <a16:creationId xmlns:a16="http://schemas.microsoft.com/office/drawing/2014/main" id="{4D11A340-730C-40C6-9CE6-3F42D4B9E496}"/>
              </a:ext>
            </a:extLst>
          </p:cNvPr>
          <p:cNvSpPr/>
          <p:nvPr/>
        </p:nvSpPr>
        <p:spPr>
          <a:xfrm>
            <a:off x="4572000" y="2913679"/>
            <a:ext cx="1355464" cy="624454"/>
          </a:xfrm>
          <a:prstGeom prst="cloudCallout">
            <a:avLst>
              <a:gd name="adj1" fmla="val -13491"/>
              <a:gd name="adj2" fmla="val -73125"/>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余数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a:t>
            </a:r>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remainder</a:t>
            </a:r>
          </a:p>
        </p:txBody>
      </p:sp>
    </p:spTree>
    <p:extLst>
      <p:ext uri="{BB962C8B-B14F-4D97-AF65-F5344CB8AC3E}">
        <p14:creationId xmlns:p14="http://schemas.microsoft.com/office/powerpoint/2010/main" val="42271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21" name="Rectangle 20">
            <a:extLst>
              <a:ext uri="{FF2B5EF4-FFF2-40B4-BE49-F238E27FC236}">
                <a16:creationId xmlns:a16="http://schemas.microsoft.com/office/drawing/2014/main" id="{01EE51A5-9257-5FBD-5F81-301ECE935951}"/>
              </a:ext>
            </a:extLst>
          </p:cNvPr>
          <p:cNvSpPr/>
          <p:nvPr/>
        </p:nvSpPr>
        <p:spPr>
          <a:xfrm>
            <a:off x="850002" y="1182412"/>
            <a:ext cx="3012550" cy="32183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err="1">
                <a:latin typeface="Consolas" panose="020B0609020204030204" pitchFamily="49" charset="0"/>
                <a:cs typeface="Consolas" panose="020B0609020204030204" pitchFamily="49" charset="0"/>
              </a:rPr>
              <a:t>Thr</a:t>
            </a:r>
            <a:r>
              <a:rPr kumimoji="1" lang="zh-CN" altLang="en-US" dirty="0">
                <a:latin typeface="Consolas" panose="020B0609020204030204" pitchFamily="49" charset="0"/>
                <a:cs typeface="Consolas" panose="020B0609020204030204" pitchFamily="49" charset="0"/>
              </a:rPr>
              <a:t> </a:t>
            </a:r>
            <a:r>
              <a:rPr kumimoji="1" lang="en-US" altLang="zh-CN" dirty="0">
                <a:latin typeface="Consolas" panose="020B0609020204030204" pitchFamily="49" charset="0"/>
                <a:cs typeface="Consolas" panose="020B0609020204030204" pitchFamily="49" charset="0"/>
              </a:rPr>
              <a:t>Die-hard</a:t>
            </a:r>
            <a:r>
              <a:rPr kumimoji="1" lang="zh-CN" altLang="en-US" dirty="0">
                <a:latin typeface="Consolas" panose="020B0609020204030204" pitchFamily="49" charset="0"/>
                <a:cs typeface="Consolas" panose="020B0609020204030204" pitchFamily="49" charset="0"/>
              </a:rPr>
              <a:t> </a:t>
            </a:r>
            <a:r>
              <a:rPr kumimoji="1" lang="en-US" altLang="zh-CN" dirty="0">
                <a:latin typeface="Consolas" panose="020B0609020204030204" pitchFamily="49" charset="0"/>
                <a:cs typeface="Consolas" panose="020B0609020204030204" pitchFamily="49" charset="0"/>
              </a:rPr>
              <a:t>problem</a:t>
            </a:r>
            <a:endParaRPr kumimoji="1" lang="zh-CN" altLang="en-US" dirty="0">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92FF32FA-9B0F-EDA0-B350-2CC96CBB2BAD}"/>
              </a:ext>
            </a:extLst>
          </p:cNvPr>
          <p:cNvGrpSpPr/>
          <p:nvPr/>
        </p:nvGrpSpPr>
        <p:grpSpPr>
          <a:xfrm>
            <a:off x="1589974" y="2273055"/>
            <a:ext cx="826770" cy="2011841"/>
            <a:chOff x="2228402" y="1601825"/>
            <a:chExt cx="826770" cy="2011841"/>
          </a:xfrm>
        </p:grpSpPr>
        <p:pic>
          <p:nvPicPr>
            <p:cNvPr id="26" name="Picture 25">
              <a:extLst>
                <a:ext uri="{FF2B5EF4-FFF2-40B4-BE49-F238E27FC236}">
                  <a16:creationId xmlns:a16="http://schemas.microsoft.com/office/drawing/2014/main" id="{35138D75-CC7C-E9D2-4A48-25513D486C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2228402" y="1601825"/>
              <a:ext cx="826770" cy="1637941"/>
            </a:xfrm>
            <a:prstGeom prst="rect">
              <a:avLst/>
            </a:prstGeom>
          </p:spPr>
        </p:pic>
        <p:sp>
          <p:nvSpPr>
            <p:cNvPr id="27" name="TextBox 26">
              <a:extLst>
                <a:ext uri="{FF2B5EF4-FFF2-40B4-BE49-F238E27FC236}">
                  <a16:creationId xmlns:a16="http://schemas.microsoft.com/office/drawing/2014/main" id="{A272FBA8-9650-EC7F-3276-708D5543CFDC}"/>
                </a:ext>
              </a:extLst>
            </p:cNvPr>
            <p:cNvSpPr txBox="1"/>
            <p:nvPr/>
          </p:nvSpPr>
          <p:spPr>
            <a:xfrm>
              <a:off x="2421214" y="3244334"/>
              <a:ext cx="441146" cy="369332"/>
            </a:xfrm>
            <a:prstGeom prst="rect">
              <a:avLst/>
            </a:prstGeom>
            <a:noFill/>
          </p:spPr>
          <p:txBody>
            <a:bodyPr wrap="none" rtlCol="0">
              <a:spAutoFit/>
            </a:bodyPr>
            <a:lstStyle/>
            <a:p>
              <a:r>
                <a:rPr kumimoji="1" lang="en-US" altLang="zh-CN" dirty="0"/>
                <a:t>3L</a:t>
              </a:r>
              <a:endParaRPr kumimoji="1" lang="zh-CN" altLang="en-US" dirty="0"/>
            </a:p>
          </p:txBody>
        </p:sp>
      </p:grpSp>
      <p:grpSp>
        <p:nvGrpSpPr>
          <p:cNvPr id="28" name="Group 27">
            <a:extLst>
              <a:ext uri="{FF2B5EF4-FFF2-40B4-BE49-F238E27FC236}">
                <a16:creationId xmlns:a16="http://schemas.microsoft.com/office/drawing/2014/main" id="{78EE82BA-87D7-006B-8A6F-649C4E3685CD}"/>
              </a:ext>
            </a:extLst>
          </p:cNvPr>
          <p:cNvGrpSpPr/>
          <p:nvPr/>
        </p:nvGrpSpPr>
        <p:grpSpPr>
          <a:xfrm>
            <a:off x="2902147" y="2257386"/>
            <a:ext cx="826770" cy="2027510"/>
            <a:chOff x="4069752" y="1586156"/>
            <a:chExt cx="826770" cy="2027510"/>
          </a:xfrm>
        </p:grpSpPr>
        <p:pic>
          <p:nvPicPr>
            <p:cNvPr id="29" name="Picture 28">
              <a:extLst>
                <a:ext uri="{FF2B5EF4-FFF2-40B4-BE49-F238E27FC236}">
                  <a16:creationId xmlns:a16="http://schemas.microsoft.com/office/drawing/2014/main" id="{0197BBA9-45ED-7833-8805-8ABFC441C01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4069752" y="1586156"/>
              <a:ext cx="826770" cy="1637941"/>
            </a:xfrm>
            <a:prstGeom prst="rect">
              <a:avLst/>
            </a:prstGeom>
          </p:spPr>
        </p:pic>
        <p:sp>
          <p:nvSpPr>
            <p:cNvPr id="30" name="TextBox 29">
              <a:extLst>
                <a:ext uri="{FF2B5EF4-FFF2-40B4-BE49-F238E27FC236}">
                  <a16:creationId xmlns:a16="http://schemas.microsoft.com/office/drawing/2014/main" id="{D66E9853-443C-DB69-CE5C-D882BB0DF6C7}"/>
                </a:ext>
              </a:extLst>
            </p:cNvPr>
            <p:cNvSpPr txBox="1"/>
            <p:nvPr/>
          </p:nvSpPr>
          <p:spPr>
            <a:xfrm>
              <a:off x="4262564" y="3244334"/>
              <a:ext cx="441146" cy="369332"/>
            </a:xfrm>
            <a:prstGeom prst="rect">
              <a:avLst/>
            </a:prstGeom>
            <a:noFill/>
          </p:spPr>
          <p:txBody>
            <a:bodyPr wrap="none" rtlCol="0">
              <a:spAutoFit/>
            </a:bodyPr>
            <a:lstStyle/>
            <a:p>
              <a:r>
                <a:rPr kumimoji="1" lang="en-US" altLang="zh-CN" dirty="0"/>
                <a:t>5L</a:t>
              </a:r>
              <a:endParaRPr kumimoji="1" lang="zh-CN" altLang="en-US" dirty="0"/>
            </a:p>
          </p:txBody>
        </p:sp>
      </p:grpSp>
    </p:spTree>
    <p:extLst>
      <p:ext uri="{BB962C8B-B14F-4D97-AF65-F5344CB8AC3E}">
        <p14:creationId xmlns:p14="http://schemas.microsoft.com/office/powerpoint/2010/main" val="36285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637ED2-5A3A-8B93-6B9C-E44A5552EF4C}"/>
              </a:ext>
            </a:extLst>
          </p:cNvPr>
          <p:cNvGrpSpPr/>
          <p:nvPr/>
        </p:nvGrpSpPr>
        <p:grpSpPr>
          <a:xfrm>
            <a:off x="1056788" y="1409856"/>
            <a:ext cx="7256684" cy="2844977"/>
            <a:chOff x="1110577" y="1341399"/>
            <a:chExt cx="2405518" cy="1010499"/>
          </a:xfrm>
        </p:grpSpPr>
        <p:sp>
          <p:nvSpPr>
            <p:cNvPr id="25" name="Rounded Rectangle 24">
              <a:extLst>
                <a:ext uri="{FF2B5EF4-FFF2-40B4-BE49-F238E27FC236}">
                  <a16:creationId xmlns:a16="http://schemas.microsoft.com/office/drawing/2014/main" id="{0843CEE3-4744-CCF1-BE9E-B962B1E28983}"/>
                </a:ext>
              </a:extLst>
            </p:cNvPr>
            <p:cNvSpPr/>
            <p:nvPr/>
          </p:nvSpPr>
          <p:spPr>
            <a:xfrm>
              <a:off x="1110577" y="1450109"/>
              <a:ext cx="2405518" cy="901789"/>
            </a:xfrm>
            <a:prstGeom prst="roundRect">
              <a:avLst/>
            </a:prstGeom>
            <a:solidFill>
              <a:schemeClr val="accent6">
                <a:lumMod val="40000"/>
                <a:lumOff val="60000"/>
                <a:alpha val="22261"/>
              </a:schemeClr>
            </a:solid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Rectangle 25">
              <a:extLst>
                <a:ext uri="{FF2B5EF4-FFF2-40B4-BE49-F238E27FC236}">
                  <a16:creationId xmlns:a16="http://schemas.microsoft.com/office/drawing/2014/main" id="{200AC942-492D-EDF0-7708-764D9D115F02}"/>
                </a:ext>
              </a:extLst>
            </p:cNvPr>
            <p:cNvSpPr/>
            <p:nvPr/>
          </p:nvSpPr>
          <p:spPr>
            <a:xfrm>
              <a:off x="1214491" y="1341399"/>
              <a:ext cx="672644" cy="1119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latin typeface="Consolas" panose="020B0609020204030204" pitchFamily="49" charset="0"/>
                  <a:cs typeface="Consolas" panose="020B0609020204030204" pitchFamily="49" charset="0"/>
                </a:rPr>
                <a:t>water-</a:t>
              </a:r>
              <a:r>
                <a:rPr kumimoji="1" lang="en-US" altLang="zh-CN" dirty="0" err="1">
                  <a:latin typeface="Consolas" panose="020B0609020204030204" pitchFamily="49" charset="0"/>
                  <a:cs typeface="Consolas" panose="020B0609020204030204" pitchFamily="49" charset="0"/>
                </a:rPr>
                <a:t>jug.py</a:t>
              </a:r>
              <a:endParaRPr kumimoji="1" lang="zh-CN" altLang="en-US" dirty="0">
                <a:latin typeface="Consolas" panose="020B0609020204030204" pitchFamily="49" charset="0"/>
                <a:cs typeface="Consolas" panose="020B0609020204030204" pitchFamily="49" charset="0"/>
              </a:endParaRPr>
            </a:p>
          </p:txBody>
        </p:sp>
      </p:grpSp>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3125599" cy="369332"/>
          </a:xfrm>
          <a:prstGeom prst="rect">
            <a:avLst/>
          </a:prstGeom>
          <a:noFill/>
        </p:spPr>
        <p:txBody>
          <a:bodyPr wrap="none" rtlCol="0">
            <a:spAutoFit/>
          </a:bodyPr>
          <a:lstStyle/>
          <a:p>
            <a:r>
              <a:rPr kumimoji="1" lang="zh-CN" altLang="en-US" dirty="0"/>
              <a:t>一个游戏</a:t>
            </a:r>
            <a:r>
              <a:rPr kumimoji="1" lang="en-US" altLang="zh-CN" dirty="0"/>
              <a:t>:</a:t>
            </a:r>
            <a:r>
              <a:rPr kumimoji="1" lang="zh-CN" altLang="en-US" dirty="0"/>
              <a:t> </a:t>
            </a:r>
            <a:r>
              <a:rPr kumimoji="1" lang="en-US" altLang="zh-CN" dirty="0"/>
              <a:t>Water-jug</a:t>
            </a:r>
            <a:r>
              <a:rPr kumimoji="1" lang="zh-CN" altLang="en-US" dirty="0"/>
              <a:t> </a:t>
            </a:r>
            <a:r>
              <a:rPr kumimoji="1" lang="en-US" altLang="zh-CN" dirty="0"/>
              <a:t>problem</a:t>
            </a:r>
            <a:endParaRPr kumimoji="1" lang="zh-CN" altLang="en-US" dirty="0"/>
          </a:p>
        </p:txBody>
      </p:sp>
      <p:grpSp>
        <p:nvGrpSpPr>
          <p:cNvPr id="27" name="Group 26">
            <a:extLst>
              <a:ext uri="{FF2B5EF4-FFF2-40B4-BE49-F238E27FC236}">
                <a16:creationId xmlns:a16="http://schemas.microsoft.com/office/drawing/2014/main" id="{00896EBA-DEF3-94F1-D44A-3460CBA6F861}"/>
              </a:ext>
            </a:extLst>
          </p:cNvPr>
          <p:cNvGrpSpPr/>
          <p:nvPr/>
        </p:nvGrpSpPr>
        <p:grpSpPr>
          <a:xfrm>
            <a:off x="1763395" y="1847386"/>
            <a:ext cx="826770" cy="2011841"/>
            <a:chOff x="2228402" y="1601825"/>
            <a:chExt cx="826770" cy="2011841"/>
          </a:xfrm>
        </p:grpSpPr>
        <p:pic>
          <p:nvPicPr>
            <p:cNvPr id="4" name="Picture 3">
              <a:extLst>
                <a:ext uri="{FF2B5EF4-FFF2-40B4-BE49-F238E27FC236}">
                  <a16:creationId xmlns:a16="http://schemas.microsoft.com/office/drawing/2014/main" id="{A3172568-D9AB-511B-5D3E-FFEFB69BD5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2228402" y="1601825"/>
              <a:ext cx="826770" cy="1637941"/>
            </a:xfrm>
            <a:prstGeom prst="rect">
              <a:avLst/>
            </a:prstGeom>
          </p:spPr>
        </p:pic>
        <p:sp>
          <p:nvSpPr>
            <p:cNvPr id="7" name="TextBox 6">
              <a:extLst>
                <a:ext uri="{FF2B5EF4-FFF2-40B4-BE49-F238E27FC236}">
                  <a16:creationId xmlns:a16="http://schemas.microsoft.com/office/drawing/2014/main" id="{AE3D898C-8127-FD47-663F-2AA75FB91BDB}"/>
                </a:ext>
              </a:extLst>
            </p:cNvPr>
            <p:cNvSpPr txBox="1"/>
            <p:nvPr/>
          </p:nvSpPr>
          <p:spPr>
            <a:xfrm>
              <a:off x="2421214" y="3244334"/>
              <a:ext cx="441146" cy="369332"/>
            </a:xfrm>
            <a:prstGeom prst="rect">
              <a:avLst/>
            </a:prstGeom>
            <a:noFill/>
          </p:spPr>
          <p:txBody>
            <a:bodyPr wrap="none" rtlCol="0">
              <a:spAutoFit/>
            </a:bodyPr>
            <a:lstStyle/>
            <a:p>
              <a:r>
                <a:rPr kumimoji="1" lang="en-US" altLang="zh-CN" dirty="0"/>
                <a:t>3L</a:t>
              </a:r>
              <a:endParaRPr kumimoji="1" lang="zh-CN" altLang="en-US" dirty="0"/>
            </a:p>
          </p:txBody>
        </p:sp>
      </p:grpSp>
      <p:grpSp>
        <p:nvGrpSpPr>
          <p:cNvPr id="28" name="Group 27">
            <a:extLst>
              <a:ext uri="{FF2B5EF4-FFF2-40B4-BE49-F238E27FC236}">
                <a16:creationId xmlns:a16="http://schemas.microsoft.com/office/drawing/2014/main" id="{BBE01490-53D5-14CE-59E7-B3AC6F117761}"/>
              </a:ext>
            </a:extLst>
          </p:cNvPr>
          <p:cNvGrpSpPr/>
          <p:nvPr/>
        </p:nvGrpSpPr>
        <p:grpSpPr>
          <a:xfrm>
            <a:off x="3075568" y="1831717"/>
            <a:ext cx="826770" cy="2027510"/>
            <a:chOff x="4069752" y="1586156"/>
            <a:chExt cx="826770" cy="2027510"/>
          </a:xfrm>
        </p:grpSpPr>
        <p:pic>
          <p:nvPicPr>
            <p:cNvPr id="19" name="Picture 18">
              <a:extLst>
                <a:ext uri="{FF2B5EF4-FFF2-40B4-BE49-F238E27FC236}">
                  <a16:creationId xmlns:a16="http://schemas.microsoft.com/office/drawing/2014/main" id="{E4949C0F-1DA8-DEEC-E753-E41B2950517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4069752" y="1586156"/>
              <a:ext cx="826770" cy="1637941"/>
            </a:xfrm>
            <a:prstGeom prst="rect">
              <a:avLst/>
            </a:prstGeom>
          </p:spPr>
        </p:pic>
        <p:sp>
          <p:nvSpPr>
            <p:cNvPr id="20" name="TextBox 19">
              <a:extLst>
                <a:ext uri="{FF2B5EF4-FFF2-40B4-BE49-F238E27FC236}">
                  <a16:creationId xmlns:a16="http://schemas.microsoft.com/office/drawing/2014/main" id="{FB52FB2E-6ECC-6D4F-3C81-BAA2E317E123}"/>
                </a:ext>
              </a:extLst>
            </p:cNvPr>
            <p:cNvSpPr txBox="1"/>
            <p:nvPr/>
          </p:nvSpPr>
          <p:spPr>
            <a:xfrm>
              <a:off x="4262564" y="3244334"/>
              <a:ext cx="441146" cy="369332"/>
            </a:xfrm>
            <a:prstGeom prst="rect">
              <a:avLst/>
            </a:prstGeom>
            <a:noFill/>
          </p:spPr>
          <p:txBody>
            <a:bodyPr wrap="none" rtlCol="0">
              <a:spAutoFit/>
            </a:bodyPr>
            <a:lstStyle/>
            <a:p>
              <a:r>
                <a:rPr kumimoji="1" lang="en-US" altLang="zh-CN" dirty="0"/>
                <a:t>5L</a:t>
              </a:r>
              <a:endParaRPr kumimoji="1" lang="zh-CN" altLang="en-US" dirty="0"/>
            </a:p>
          </p:txBody>
        </p:sp>
      </p:grpSp>
      <p:sp>
        <p:nvSpPr>
          <p:cNvPr id="8" name="TextBox 7">
            <a:extLst>
              <a:ext uri="{FF2B5EF4-FFF2-40B4-BE49-F238E27FC236}">
                <a16:creationId xmlns:a16="http://schemas.microsoft.com/office/drawing/2014/main" id="{633AF896-8EAC-2A4B-D393-2DB1FC0EC1F7}"/>
              </a:ext>
            </a:extLst>
          </p:cNvPr>
          <p:cNvSpPr txBox="1"/>
          <p:nvPr/>
        </p:nvSpPr>
        <p:spPr>
          <a:xfrm>
            <a:off x="4811586" y="2097903"/>
            <a:ext cx="2839239" cy="1477328"/>
          </a:xfrm>
          <a:prstGeom prst="rect">
            <a:avLst/>
          </a:prstGeom>
          <a:noFill/>
        </p:spPr>
        <p:txBody>
          <a:bodyPr wrap="none" rtlCol="0">
            <a:spAutoFit/>
          </a:bodyPr>
          <a:lstStyle/>
          <a:p>
            <a:r>
              <a:rPr kumimoji="1" lang="zh-CN" altLang="en-US" dirty="0"/>
              <a:t>合法操作</a:t>
            </a:r>
            <a:r>
              <a:rPr kumimoji="1" lang="en-US" altLang="zh-CN" dirty="0"/>
              <a:t>:</a:t>
            </a:r>
            <a:r>
              <a:rPr kumimoji="1" lang="zh-CN" altLang="en-US" dirty="0"/>
              <a:t> </a:t>
            </a:r>
            <a:endParaRPr kumimoji="1" lang="en-US" altLang="zh-CN" dirty="0"/>
          </a:p>
          <a:p>
            <a:pPr marL="342900" indent="-342900">
              <a:buAutoNum type="arabicParenBoth"/>
            </a:pPr>
            <a:r>
              <a:rPr kumimoji="1" lang="zh-CN" altLang="en-US" dirty="0"/>
              <a:t>把一个水杯装满</a:t>
            </a:r>
            <a:endParaRPr kumimoji="1" lang="en-US" altLang="zh-CN" dirty="0"/>
          </a:p>
          <a:p>
            <a:pPr marL="342900" indent="-342900">
              <a:buAutoNum type="arabicParenBoth"/>
            </a:pPr>
            <a:r>
              <a:rPr kumimoji="1" lang="zh-CN" altLang="en-US" dirty="0"/>
              <a:t>把一个水杯倒入另一个</a:t>
            </a:r>
            <a:endParaRPr kumimoji="1" lang="en-US" altLang="zh-CN" dirty="0"/>
          </a:p>
          <a:p>
            <a:r>
              <a:rPr kumimoji="1" lang="zh-CN" altLang="en-US" dirty="0"/>
              <a:t>最后</a:t>
            </a:r>
            <a:r>
              <a:rPr kumimoji="1" lang="en-US" altLang="zh-CN" dirty="0"/>
              <a:t>:</a:t>
            </a:r>
            <a:r>
              <a:rPr kumimoji="1" lang="zh-CN" altLang="en-US" dirty="0"/>
              <a:t> </a:t>
            </a:r>
            <a:endParaRPr kumimoji="1" lang="en-US" altLang="zh-CN" dirty="0"/>
          </a:p>
          <a:p>
            <a:r>
              <a:rPr kumimoji="1" lang="en-US" altLang="zh-CN" dirty="0"/>
              <a:t>	</a:t>
            </a:r>
            <a:r>
              <a:rPr kumimoji="1" lang="zh-CN" altLang="en-US" dirty="0"/>
              <a:t>得到某个数字的升数</a:t>
            </a:r>
          </a:p>
        </p:txBody>
      </p:sp>
      <p:grpSp>
        <p:nvGrpSpPr>
          <p:cNvPr id="21" name="Group 20">
            <a:extLst>
              <a:ext uri="{FF2B5EF4-FFF2-40B4-BE49-F238E27FC236}">
                <a16:creationId xmlns:a16="http://schemas.microsoft.com/office/drawing/2014/main" id="{7F03A37B-4536-8D14-B217-24F621914B87}"/>
              </a:ext>
            </a:extLst>
          </p:cNvPr>
          <p:cNvGrpSpPr/>
          <p:nvPr/>
        </p:nvGrpSpPr>
        <p:grpSpPr>
          <a:xfrm>
            <a:off x="6257921" y="215894"/>
            <a:ext cx="2405518" cy="1010499"/>
            <a:chOff x="628652" y="2280213"/>
            <a:chExt cx="5543020" cy="1010499"/>
          </a:xfrm>
        </p:grpSpPr>
        <p:sp>
          <p:nvSpPr>
            <p:cNvPr id="22" name="Rounded Rectangle 21">
              <a:extLst>
                <a:ext uri="{FF2B5EF4-FFF2-40B4-BE49-F238E27FC236}">
                  <a16:creationId xmlns:a16="http://schemas.microsoft.com/office/drawing/2014/main" id="{51DAC8A8-D081-8880-BCEE-22AF33C57917}"/>
                </a:ext>
              </a:extLst>
            </p:cNvPr>
            <p:cNvSpPr/>
            <p:nvPr/>
          </p:nvSpPr>
          <p:spPr>
            <a:xfrm>
              <a:off x="628652" y="2592729"/>
              <a:ext cx="5543020" cy="697983"/>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Rectangle 22">
              <a:extLst>
                <a:ext uri="{FF2B5EF4-FFF2-40B4-BE49-F238E27FC236}">
                  <a16:creationId xmlns:a16="http://schemas.microsoft.com/office/drawing/2014/main" id="{3DA9AD64-DFFB-C363-D7C5-C470158172D0}"/>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4" name="TextBox 23">
              <a:extLst>
                <a:ext uri="{FF2B5EF4-FFF2-40B4-BE49-F238E27FC236}">
                  <a16:creationId xmlns:a16="http://schemas.microsoft.com/office/drawing/2014/main" id="{B8331153-C450-D99E-AD8D-E89CF324EDFD}"/>
                </a:ext>
              </a:extLst>
            </p:cNvPr>
            <p:cNvSpPr txBox="1"/>
            <p:nvPr/>
          </p:nvSpPr>
          <p:spPr>
            <a:xfrm>
              <a:off x="844954" y="2761005"/>
              <a:ext cx="5270298" cy="369332"/>
            </a:xfrm>
            <a:prstGeom prst="rect">
              <a:avLst/>
            </a:prstGeom>
            <a:noFill/>
          </p:spPr>
          <p:txBody>
            <a:bodyPr wrap="square">
              <a:spAutoFit/>
            </a:bodyPr>
            <a:lstStyle/>
            <a:p>
              <a:r>
                <a:rPr kumimoji="1" lang="en-CN" altLang="zh-CN" dirty="0"/>
                <a:t>jug</a:t>
              </a:r>
              <a:r>
                <a:rPr kumimoji="1" lang="zh-CN" altLang="en-US" dirty="0"/>
                <a:t> 杯子</a:t>
              </a:r>
            </a:p>
          </p:txBody>
        </p:sp>
      </p:grpSp>
      <p:pic>
        <p:nvPicPr>
          <p:cNvPr id="10" name="Picture 9">
            <a:extLst>
              <a:ext uri="{FF2B5EF4-FFF2-40B4-BE49-F238E27FC236}">
                <a16:creationId xmlns:a16="http://schemas.microsoft.com/office/drawing/2014/main" id="{385F2B17-D069-A535-BC02-396E6E068FCB}"/>
              </a:ext>
            </a:extLst>
          </p:cNvPr>
          <p:cNvPicPr>
            <a:picLocks noChangeAspect="1"/>
          </p:cNvPicPr>
          <p:nvPr/>
        </p:nvPicPr>
        <p:blipFill>
          <a:blip r:embed="rId5"/>
          <a:stretch>
            <a:fillRect/>
          </a:stretch>
        </p:blipFill>
        <p:spPr>
          <a:xfrm>
            <a:off x="1281530" y="4569943"/>
            <a:ext cx="6807200" cy="889000"/>
          </a:xfrm>
          <a:prstGeom prst="rect">
            <a:avLst/>
          </a:prstGeom>
        </p:spPr>
      </p:pic>
      <p:cxnSp>
        <p:nvCxnSpPr>
          <p:cNvPr id="30" name="Straight Connector 29">
            <a:extLst>
              <a:ext uri="{FF2B5EF4-FFF2-40B4-BE49-F238E27FC236}">
                <a16:creationId xmlns:a16="http://schemas.microsoft.com/office/drawing/2014/main" id="{717BE1E8-6225-FAC5-2D1F-CD0804AE5DFF}"/>
              </a:ext>
            </a:extLst>
          </p:cNvPr>
          <p:cNvCxnSpPr/>
          <p:nvPr/>
        </p:nvCxnSpPr>
        <p:spPr>
          <a:xfrm>
            <a:off x="5572461" y="5056094"/>
            <a:ext cx="239895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18593B-1C19-26EE-FF55-613E06720BC0}"/>
              </a:ext>
            </a:extLst>
          </p:cNvPr>
          <p:cNvSpPr txBox="1"/>
          <p:nvPr/>
        </p:nvSpPr>
        <p:spPr>
          <a:xfrm>
            <a:off x="1430767" y="5637007"/>
            <a:ext cx="2390398" cy="369332"/>
          </a:xfrm>
          <a:prstGeom prst="rect">
            <a:avLst/>
          </a:prstGeom>
          <a:noFill/>
        </p:spPr>
        <p:txBody>
          <a:bodyPr wrap="none" rtlCol="0">
            <a:spAutoFit/>
          </a:bodyPr>
          <a:lstStyle/>
          <a:p>
            <a:r>
              <a:rPr kumimoji="1" lang="zh-CN" altLang="en-US" dirty="0"/>
              <a:t>可以使用归纳法证明</a:t>
            </a:r>
            <a:r>
              <a:rPr kumimoji="1" lang="en-US" altLang="zh-CN" dirty="0"/>
              <a:t>.</a:t>
            </a:r>
            <a:r>
              <a:rPr kumimoji="1" lang="zh-CN" altLang="en-US" dirty="0"/>
              <a:t> </a:t>
            </a:r>
          </a:p>
        </p:txBody>
      </p:sp>
    </p:spTree>
    <p:extLst>
      <p:ext uri="{BB962C8B-B14F-4D97-AF65-F5344CB8AC3E}">
        <p14:creationId xmlns:p14="http://schemas.microsoft.com/office/powerpoint/2010/main" val="28368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3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TotalTime>
  <Words>2601</Words>
  <Application>Microsoft Macintosh PowerPoint</Application>
  <PresentationFormat>On-screen Show (4:3)</PresentationFormat>
  <Paragraphs>387</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Cambria Math</vt:lpstr>
      <vt:lpstr>Consolas</vt:lpstr>
      <vt:lpstr>Roboto</vt:lpstr>
      <vt:lpstr>Source Code Pro for Powerline</vt:lpstr>
      <vt:lpstr>Times New Roman</vt:lpstr>
      <vt:lpstr>Office Theme</vt:lpstr>
      <vt:lpstr>PowerPoint Presentation</vt:lpstr>
      <vt:lpstr>本章内容概览</vt:lpstr>
      <vt:lpstr>整除</vt:lpstr>
      <vt:lpstr>整除</vt:lpstr>
      <vt:lpstr>整除</vt:lpstr>
      <vt:lpstr>整除</vt:lpstr>
      <vt:lpstr>整除</vt:lpstr>
      <vt:lpstr>整除</vt:lpstr>
      <vt:lpstr>整除</vt:lpstr>
      <vt:lpstr>最大公约数</vt:lpstr>
      <vt:lpstr>最大公约数</vt:lpstr>
      <vt:lpstr>最大公约数</vt:lpstr>
      <vt:lpstr>最大公约数</vt:lpstr>
      <vt:lpstr>最大公约数</vt:lpstr>
      <vt:lpstr>最大公约数</vt:lpstr>
      <vt:lpstr>最大公约数</vt:lpstr>
      <vt:lpstr>最大公约数</vt:lpstr>
      <vt:lpstr>最大公约数</vt:lpstr>
      <vt:lpstr>质数与关于质数的谜团</vt:lpstr>
      <vt:lpstr>本章内容概览</vt:lpstr>
      <vt:lpstr>算术基本定理</vt:lpstr>
      <vt:lpstr>算术基本定理</vt:lpstr>
      <vt:lpstr>算术基本定理</vt:lpstr>
      <vt:lpstr>算术基本定理</vt:lpstr>
      <vt:lpstr>算术基本定理</vt:lpstr>
      <vt:lpstr>关于Alan Turing的故事</vt:lpstr>
      <vt:lpstr>关于Alan Turing的故事</vt:lpstr>
      <vt:lpstr>关于Alan Turing的故事</vt:lpstr>
      <vt:lpstr>关于Alan Turing的故事</vt:lpstr>
      <vt:lpstr>关于Alan Turing的故事</vt:lpstr>
      <vt:lpstr>关于Alan Turing的故事</vt:lpstr>
      <vt:lpstr>Turing的密码(1)</vt:lpstr>
      <vt:lpstr>Turing的密码(1)</vt:lpstr>
      <vt:lpstr>Turing的密码(1)</vt:lpstr>
      <vt:lpstr>Turing的密码(1)</vt:lpstr>
      <vt:lpstr>Turing的密码(1)</vt:lpstr>
      <vt:lpstr>本章内容概览</vt:lpstr>
      <vt:lpstr>具有相同的余数与模</vt:lpstr>
      <vt:lpstr>具有相同的余数与模</vt:lpstr>
      <vt:lpstr>具有相同的余数与模</vt:lpstr>
      <vt:lpstr>具有相同的余数与模</vt:lpstr>
      <vt:lpstr>具有相同的余数与模</vt:lpstr>
      <vt:lpstr>具有相同的余数与模</vt:lpstr>
      <vt:lpstr>环Z[n]</vt:lpstr>
      <vt:lpstr>环Z[n]</vt:lpstr>
      <vt:lpstr>关于Alan Turing的故事(2)</vt:lpstr>
      <vt:lpstr>关于Alan Turing的故事(2)</vt:lpstr>
      <vt:lpstr>关于Alan Turing的故事(2)</vt:lpstr>
      <vt:lpstr>关于Alan Turing的故事(2)</vt:lpstr>
      <vt:lpstr>Turing的密码(2)</vt:lpstr>
      <vt:lpstr>Turing的密码(2)</vt:lpstr>
      <vt:lpstr>模意义下的 “除法”</vt:lpstr>
      <vt:lpstr>模意义下的 “除法”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17</cp:revision>
  <dcterms:created xsi:type="dcterms:W3CDTF">2023-05-28T12:52:33Z</dcterms:created>
  <dcterms:modified xsi:type="dcterms:W3CDTF">2023-05-30T09:19:37Z</dcterms:modified>
</cp:coreProperties>
</file>